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ink/ink2.xml" ContentType="application/inkml+xml"/>
  <Override PartName="/ppt/notesSlides/notesSlide9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0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8.xml" ContentType="application/inkml+xml"/>
  <Override PartName="/ppt/notesSlides/notesSlide1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5.xml" ContentType="application/vnd.openxmlformats-officedocument.presentationml.notesSlide+xml"/>
  <Override PartName="/ppt/ink/ink11.xml" ContentType="application/inkml+xml"/>
  <Override PartName="/ppt/notesSlides/notesSlide16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7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sldIdLst>
    <p:sldId id="399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42" r:id="rId45"/>
    <p:sldId id="400" r:id="rId46"/>
    <p:sldId id="401" r:id="rId47"/>
    <p:sldId id="261" r:id="rId48"/>
    <p:sldId id="402" r:id="rId49"/>
    <p:sldId id="403" r:id="rId50"/>
    <p:sldId id="404" r:id="rId51"/>
    <p:sldId id="267" r:id="rId52"/>
    <p:sldId id="405" r:id="rId53"/>
    <p:sldId id="406" r:id="rId54"/>
    <p:sldId id="407" r:id="rId55"/>
    <p:sldId id="408" r:id="rId56"/>
    <p:sldId id="409" r:id="rId57"/>
    <p:sldId id="410" r:id="rId58"/>
    <p:sldId id="411" r:id="rId59"/>
    <p:sldId id="412" r:id="rId60"/>
    <p:sldId id="413" r:id="rId61"/>
    <p:sldId id="414" r:id="rId62"/>
    <p:sldId id="415" r:id="rId63"/>
    <p:sldId id="416" r:id="rId64"/>
    <p:sldId id="417" r:id="rId65"/>
    <p:sldId id="418" r:id="rId66"/>
    <p:sldId id="419" r:id="rId67"/>
    <p:sldId id="420" r:id="rId68"/>
    <p:sldId id="291" r:id="rId69"/>
    <p:sldId id="292" r:id="rId70"/>
    <p:sldId id="293" r:id="rId71"/>
    <p:sldId id="294" r:id="rId72"/>
    <p:sldId id="295" r:id="rId73"/>
    <p:sldId id="296" r:id="rId74"/>
    <p:sldId id="297" r:id="rId75"/>
    <p:sldId id="298" r:id="rId76"/>
    <p:sldId id="299" r:id="rId7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1pPr>
    <a:lvl2pPr marL="0" marR="0" indent="3429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2pPr>
    <a:lvl3pPr marL="0" marR="0" indent="6858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3pPr>
    <a:lvl4pPr marL="0" marR="0" indent="10287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4pPr>
    <a:lvl5pPr marL="0" marR="0" indent="13716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5pPr>
    <a:lvl6pPr marL="0" marR="0" indent="17145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6pPr>
    <a:lvl7pPr marL="0" marR="0" indent="20574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7pPr>
    <a:lvl8pPr marL="0" marR="0" indent="24003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8pPr>
    <a:lvl9pPr marL="0" marR="0" indent="2743200" algn="ctr" defTabSz="1449492" rtl="0" fontAlgn="auto" latinLnBrk="0" hangingPunct="0">
      <a:lnSpc>
        <a:spcPct val="130000"/>
      </a:lnSpc>
      <a:spcBef>
        <a:spcPts val="0"/>
      </a:spcBef>
      <a:spcAft>
        <a:spcPts val="0"/>
      </a:spcAft>
      <a:buClr>
        <a:srgbClr val="000000"/>
      </a:buClr>
      <a:buSzTx/>
      <a:buFont typeface="Lucida Sans"/>
      <a:buNone/>
      <a:tabLst>
        <a:tab pos="1066800" algn="l"/>
      </a:tabLst>
      <a:defRPr kumimoji="0" sz="1600" b="0" i="0" u="none" strike="noStrike" cap="none" spc="0" normalizeH="0" baseline="0">
        <a:ln>
          <a:noFill/>
        </a:ln>
        <a:solidFill>
          <a:srgbClr val="8D3124"/>
        </a:solidFill>
        <a:effectLst/>
        <a:uFillTx/>
        <a:latin typeface="+mn-lt"/>
        <a:ea typeface="+mn-ea"/>
        <a:cs typeface="+mn-cs"/>
        <a:sym typeface="Lucida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1F23"/>
    <a:srgbClr val="949494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E7EAEB"/>
              </a:solidFill>
              <a:prstDash val="solid"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12700" cap="flat">
              <a:solidFill>
                <a:srgbClr val="E7EAEB"/>
              </a:solidFill>
              <a:prstDash val="solid"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8575" cap="flat">
              <a:noFill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12700" cap="flat">
              <a:solidFill>
                <a:srgbClr val="E7EAEB"/>
              </a:solidFill>
              <a:prstDash val="solid"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Col>
    <a:lastRow>
      <a:tcTxStyle b="off" i="on">
        <a:font>
          <a:latin typeface="Times"/>
          <a:ea typeface="Times"/>
          <a:cs typeface="Times"/>
        </a:font>
        <a:srgbClr val="0048A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8575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A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E7EAEB"/>
              </a:solidFill>
              <a:prstDash val="solid"/>
              <a:miter lim="400000"/>
            </a:ln>
          </a:left>
          <a:right>
            <a:ln w="12700" cap="flat">
              <a:solidFill>
                <a:srgbClr val="E7EAEB"/>
              </a:solidFill>
              <a:prstDash val="solid"/>
              <a:miter lim="400000"/>
            </a:ln>
          </a:right>
          <a:top>
            <a:ln w="28575" cap="flat">
              <a:noFill/>
              <a:miter lim="400000"/>
            </a:ln>
          </a:top>
          <a:bottom>
            <a:ln w="12700" cap="flat">
              <a:solidFill>
                <a:srgbClr val="E7EAEB"/>
              </a:solidFill>
              <a:prstDash val="solid"/>
              <a:miter lim="400000"/>
            </a:ln>
          </a:bottom>
          <a:insideH>
            <a:ln w="12700" cap="flat">
              <a:solidFill>
                <a:srgbClr val="E7EAEB"/>
              </a:solidFill>
              <a:prstDash val="solid"/>
              <a:miter lim="400000"/>
            </a:ln>
          </a:insideH>
          <a:insideV>
            <a:ln w="12700" cap="flat">
              <a:solidFill>
                <a:srgbClr val="E7EAEB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  <a:tblStyle styleId="{C7B018BB-80A7-4F77-B60F-C8B233D01FF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3"/>
    <p:restoredTop sz="87453"/>
  </p:normalViewPr>
  <p:slideViewPr>
    <p:cSldViewPr snapToGrid="0" snapToObjects="1">
      <p:cViewPr varScale="1">
        <p:scale>
          <a:sx n="55" d="100"/>
          <a:sy n="55" d="100"/>
        </p:scale>
        <p:origin x="2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00:53:40.49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23988 11421 24575,'56'0'0,"8"-4"0,20-2 0,5-1 0,-12 2 0,-1 2 0,1 1 0,0-3 0,13-1 0,-2 0 0,-18 1 0,29-2 0,-48 5 0,35-4 0,-52 6 0,39 0 0,-14 0 0,6 0 0,-19 0 0,-22 0 0,-18 5 0,-1 1 0,-5 36 0,0-3 0,-7 8 0,-6 14 0,-4 3 0,-5 11 0,-2 4 0,2-5 0,-1 4 0,0-2 0,-2 6 0,-1 4 0,-3 6 0,-1 2 0,-1-5 0,2-10 0,-2-2 0,0-4 0,4-7 0,-5 10 0,-2-2 0,-7 9 0,-6 5 0,7-17 0,-4-6 0,-8 16 0,12-41 0,24-26 0,-31 15 0,13-10 0,1-4 0,4-4 0,79-32 0,10 1 0,5-1 0,-11 2 0,2-1 0,9 1 0,7-1 0,-12 5 0,9 3 0,5-6 0,-3 2 0,-25 12 0,48-17 0,-72 19 0,21-2 0,-17-1 0,-8 4 0,3-4 0,-15 5 0,-1 0 0</inkml:trace>
  <inkml:trace contextRef="#ctx0" brushRef="#br0" timeOffset="2708">25867 10182 24575,'59'79'0,"-22"-30"0,0-1 0,28 23 0,-17-8 0,-20-34 0,-22-24 0,5-5 0,-5 5 0,4 1 0,-4 5 0,15 15 0,-6-4 0,8 14 0,0 19 0,-6-19 0,14 44 0,-14-44 0,11 33 0,-13-39 0,-2 10 0,-9-23 0,13 30 0,-13-28 0,17 23 0,-20-31 0,4 0 0,0 5 0,6-9 0,12-15 0,13-48 0,-8 12 0,12-36 0,-21 35 0,33-36 0,-17 20 0,1-6 0,7-10 0,1 0-1129,-7 8 1,-2 2 1128,-3 8 0,-5 6 0,-6-3 0,25-28 0,-12 31 0,-3-4 0,-11 43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00:58:55.00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11632 10584 24575,'0'72'0,"0"-26"0,0 51 0,-4-26 0,0-1 0,1 23-602,-5-20 1,0-2 601,6 1 393,-7-15-393,9 24 199,0-30-199,0 15 0,0-36 0,0 0 611,0 0-611,0 13 0,0-6 0,0 21 0,0-15 0,0-8 0,0-6 0,0-12 0,0 0 0,0-1 0,0-5 0,0 0 0,0 0 0,0 0 0,0 0 0,0 0 0,0-5 0,0-1 0</inkml:trace>
  <inkml:trace contextRef="#ctx0" brushRef="#br0" timeOffset="2066">12296 10995 24575,'-11'0'0,"-5"0"0,4 5 0,-4-4 0,10 9 0,-3-9 0,2 9 0,-8-9 0,-29 15 0,7-6 0,-16 9 0,18-4 0,0 0 0,13-2 0,-41 22 0,43-19 0,-43 25 0,49-28 0,-23 13 0,-14-5 0,18-7 0,-14 0 0,36-14 0,0 0 0,0 0 0,5 4 0,-4-2 0,4 3 0,-5-5 0,0 4 0,5 3 0,2 3 0,8 6 0,7-4 0,10-1 0,5 1 0,4-11 0,0 13 0,-1-6 0,47 12 0,2-2 0,19 4 0,-15-3 0,-13 6 0,-9-12 0,-11 6 0,-9-11 0,-27-1 0,15-1 0,-15-1 0,6-4 0,-8 4 0,0-5 0,-5 5 0,-1-4 0,-5 4 0</inkml:trace>
  <inkml:trace contextRef="#ctx0" brushRef="#br0" timeOffset="5133">13348 10466 24575,'0'98'0,"0"-8"0,0-34 0,0 16 0,0-12 0,0 12 0,-10 13 0,7-22 0,-7 11 0,4 5 0,4-39 0,-5 28 0,7-47 0,0 7 0,0-15 0,0 6 0,0 5 0,0-10 0,0 24 0,0-24 0,0 10 0,0-8 0,0-4 0,0-1 0,0-6 0</inkml:trace>
  <inkml:trace contextRef="#ctx0" brushRef="#br0" timeOffset="6735">13070 11256 24575,'0'63'0,"6"-22"0,13 28 0,-2-36 0,10 20 0,-12-20 0,12 45 0,-10-39 0,8 28 0,-8-12 0,-2-15 0,-5 16 0,3-21 0,-11 0 0,11 0 0,-5 14 0,1-6 0,-3-7 0,-1-12 0,-4-3 0,9-8 0,-9 8 0,4-10 0,-5 0 0,5-5 0,1-1 0,0-10 0,4-15 0,-9-2 0,10-13 0,-2 6 0,7-13 0,0 9 0,15-33 0,-10 18 0,9-10 0,-14 16 0,-1 13 0,0-1 0,0 0 0,5-4 0,-4-2 0,8-5 0,-9 1 0,2 12 0,-4-4 0,0 5 0,0 5 0,-5-2 0,2 13 0,-9 0 0,9 5 0,-9-24 0,4 23 0,-5-18 0</inkml:trace>
  <inkml:trace contextRef="#ctx0" brushRef="#br0" timeOffset="56566">4050 17421 24575,'62'0'0,"-11"4"0,0 0 0,16-2 0,9 7 0,10-1 0,-5-6 0,1-2 0,2 4 0,2 0 0,14-3 0,-7-2 0,-1 1 0,-34 5 0,-4 1 0,-5-4 0,19 8 0,27-10 0,-26 0 0,8 0 0,3 0 0,4 0 0,4 0 0,0 0 0,0 0 0,-22 0 0,5 0 0,8-1 0,2 2 0,6 6 0,5 0 0,-19-5 0,4-2 0,5 1 0,7 2 0,7 1 0,0 0 0,-10-1 0,-17-2 0,-6-2 0,5 1-758,14 0 0,8 0 1,-2 0-1,-12 0 758,-3 0 0,-7 0 0,1 0 0,2 0-156,14 0 0,3 0 156,5 1 0,2-2 0,-24-3 0,1-1 0,2 0 0,8 1 0,2 1 0,-5-3 0,7-8 0,-2 0 0,-11 5 0,3 1 0,-4 0 0,2-6 0,-1 1 0,23 6 0,8-1 0,-29-2 0,6-3 0,0 0 0,-8 4 0,17 4 0,2 1 0,-10-5 0,9-3 0,4 0 0,-1 1 0,0 3 0,1 1 0,-2 1 0,-7-1-1011,-3-2 0,-7 0 0,6 1 1011,8 0 0,7 1 0,-1 1 0,-12-2 0,8-3 0,-6 1 816,-18 4 1,2 2-1,6-1-816,8-1 0,9-1 0,1 1 0,-6 0 0,-1 0 0,-4 2 0,3-1-556,-4 2 1,5 0 0,-2 1-1,-8 0 556,20 2 0,-2 0-115,-4 0 0,5 0 0,2 0 115,1 0 0,2 0 0,5 0 0,-24 2 0,6 1 0,1-1 0,0 1 0,-2-1 0,12-1 0,-2 0 0,-1-1 0,2 1 244,-15 1 0,1 0 1,1 0-1,-2 1 1,-1 0-245,9 1 0,-2 0 0,0 0 0,2-1 0,-10-1 0,1-2 0,1 0 0,1 0 0,2 2 0,11 3 0,4 0 0,0 2 0,-1 0 0,-5-2-807,2 0 1,-4-1 0,-3 0 0,1 0 806,0 0 0,-1 0 0,-2 0 0,-6 1 0,-1 4 0,-6 2 0,-6-3 1044,-5-7 1,6 1-1045,11 4 0,19 3 0,7 2 0,-3-1 0,-15-3 0,-16-4 0,-8-2 0,9 2-685,1 2 0,13 1 0,5 2 0,1 0 1,-7 0-1,-13-2 685,31 3 0,-7-2 0,-23-3 0,7-1 0,-1 1 0,-8 1-497,19 8 0,-4-1 497,-16-10 0,3-2 0,0 1 687,-1 6 0,0 3 0,-1-3-687,24-5 0,4-1 0,-26 1 0,7 2 0,-1-1 0,-8 0 0,17-3 0,-1 0 0,8 3 0,8 2 0,-12-1 8,-25-3 0,3 0-8,10 2 0,15 1 0,2-1 0,-9-1 0,-14-1 0,-7-1 0,4-1 1463,23 1 1,5 0 0,-4 0-1464,-19 0 0,-4 0 0,-3 0 0,15 0 0,-1 0 0,-15 0 0,1-1 0,-2 2 0,15 5 0,-1 0 0,8-4 0,1-1 0,-8 5 0,-1 0 0,1-6 0,-1 0 1863,-13 5 0,2 0-1863,-1-4 0,4 0 0,-2 0 0,7 3 0,2 2 0,-2-3 0,6 0 0,-2 1 0,-9 0 0,-2 0 0,-5 1 0,2 1 0,-1 0 0,26 3 0,-7 1 0,-18 0 0,0-2 0,15 0 0,-12 0 0,17 4-494,-1-6 0,18-1 0,-18-2 494,-6-3-413,-8 0 0,13 0 0,-14 0 413,5 0 292,-5 0 1,4 0-293,-16 0 0,-2 0 0,-7-1 0,1 2-176,16 3 0,-3 2 176,12-4 0,11 8 0,-11-10 0,15 10 0,-31-8 0,10-2 0,0 1 0,1 2 0,2 1 0,2-1 0,17-2 0,4-2 0,1 1 0,-20 0 0,2 0 0,-2 0 0,-4 0 0,2 0 0,-5 0 0,1 0 0,11 0 0,1 0 0,-7 0 603,-2 0 1,-6 0-604,-9 0 0,-2 0 0,0 0 0,-2 0 0,27 0 0,-24-5 0,0 0 0,18 2 386,-3 1 1,16-2-1,-2 0-386,-15 1 0,-2 0 0,4-1 0,24 0 0,5-1 0,-6 0-638,7-1 1,-13-1 637,4-5 0,-8 12 375,-27 0-375,-5-3 0,1-1 780,24-6-780,7-5 187,-32 5-187,0 3 1372,-19 7-1372,37-5 0,-34-2 0,10 0 0,-14 1 0,-14 6 0,16 0 0,-13-7 0,7 5 0,-3-4 0,-15 1 0,40 4 0,-29-4 0,16-9 0,-30 6 0,-10-6 0,0 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01:19:54.40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3193 5808 24575,'46'79'0,"0"0"0,0 0 0,-9-18 0,0 1 0,10 17 0,3 10 0,-9-17 0,-7-5 0,2-5 0,-3-1 0,-11-10 0,21 27 0,-28-50 0,-2 7 0,-4-18 0,-3-6 0,10-6 0,67-5 0,-34-4 0,12-5 0,1-3 0,15-3 0,10-4 0,4-2 0,0-1 0,-6 0 0,5-5 0,-3-2 0,0-1 0,4-3 0,6-1-848,-11 4 0,6-2 0,5-1 0,2-2 0,0 1 0,-4-1 0,-5 2 0,-8 2 848,2-4 0,-6 3 0,-5-1 0,-1 1 0,1-1 0,4-2 0,3-3 0,-2 2 0,-6 1 0,-12 5 0,2-4 0,-4 2 0,13-4 0,8-2 0,-8 1 0,-4 1 0,-3 1 0,20-6 0,-6 4 0,-5 6 0,-30 12 0,-4 6 0,-27 7 0,-3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01:22:24.80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4672 18695 24575,'96'2'0,"0"0"0,0 0 0,0 0 0,0 0 0,0 0 0,0 0 0,3 0 0,-3 1 0,0-1 0,-1 1 0,0 0 0,1 1 0,4 1 0,-1 1 0,1 0 0,0 0 0,0 1 0,-2-1-1639,-2 0 1,1 0-1,-2 0 1,0 0 0,-2 0-1,-2-1 1341,5 1 0,-4-1 0,-1-1 0,0 1 0,2-1 298,-9-1 0,2 1 0,0-1 0,0 0 0,-2-1 0,-5 0-352,18-1 0,-5-1 0,-2-1 0,1 1 352,0-1 0,-1 1 0,0 0 0,2 1-286,6 2 0,3 2 1,-2 0-1,-7-1 286,-4-2 0,-6-2 0,2 2 0,13 3 0,3 1 0,-2 0-213,-14 1 1,-2-1 0,5-1 212,2-3 0,7-2 0,-1 0 0,-6 2 0,-5 3 0,-4 2 0,1-2 0,13-3 0,3-3 0,6 0 0,-24 1 0,5 0 0,2 0 0,-3 0 0,-9 0 0,2 0 0,-8 1 0,11-2 0,-2-1 0,11 0 0,7-1 0,1 0 0,-4 0 0,-9 1 0,3 0 0,-7 2 0,-2-1 0,4 0 137,11-2 0,4-1 0,0 0 0,0-1-137,2 1 0,2-1 0,-3 1 0,-4 0 0,3 3 0,-5 0 0,1-1 57,-18-2 0,2-1 0,-1 0 0,2 2-57,-1 2 0,1 1 0,1 0 0,3 1 0,14-1 0,3 1 0,1-1 0,-4-1 0,-12-2 0,-4-2 0,2 1 0,6 0 0,-6 3 0,5 0 0,3 1 0,1 0 0,1 0 0,-2-1 0,-1-1 0,-1-1 0,0 0 0,0 0 0,1 0 0,0 1 0,3 1 0,-1 1 0,0 0 0,1 1 0,2-1 0,1 0 0,-5 0 0,3 1 0,1 0 0,1-1 0,-2 0 0,-3 0 0,-4-2-206,8-1 1,-5-1-1,-3-1 1,0 0-1,4 1 206,-7 3 0,1 0 0,0 1 0,2-1 0,1 1 0,2-2-81,9-1 1,4 0 0,1-1 0,0-1 0,-2 2 0,-4 1 80,-1 0 0,-4 2 0,-1 1 0,1-1 0,4 1 12,-1-1 0,2 0 0,2 1 0,1-1 0,2 0 0,0-1-12,-6-2 0,3 0 0,1 0 0,0-1 0,-1 0 0,-2 1 0,-3 0 0,-2 1 0,-4 2 0,-2-1 0,0 1 0,3-1 0,4-1 0,-8 0 0,4-1 0,1-1 0,3 0 0,-1 1 0,1 0 0,-2 1 0,-2 1 0,5 2 0,0 1 0,-1 1 0,-1 1 0,-1-1 0,-1 1 0,-1-2-113,6-1 1,-1-1 0,-1 0 0,-2 0 0,0 1 0,1 2 112,-4 1 0,-1 1 0,0 2 0,1-1 0,0 0 0,1-2 20,10-2 1,4-2 0,2-1 0,-4 0-1,-5 2 1,-11 2-21,10 5 0,-12 4 0,10-3 26,-13-7 1,9-1 0,5-1 0,0-1 0,-7 1 0,-12 1-27,0 4 0,-11 1 0,10-1 349,9-2 0,13 0 0,5-1 0,-3 0 1,-8 0-350,13-1 0,-7-1 0,4 2 248,-6 0 1,3 2 0,1-1 0,-3 0-249,-12-2 0,0-1 0,-3 0 0,-3-1 0,10-3 0,-3-1 0,1 2 638,3 2 1,0 1 0,-2-2-639,-10-5 0,-2-2 0,-1 3 812,28 4 0,-9 1-812,-37-4 0,-2 0 581,25 5 1,-4 0-582,3-8 0,-4 6 0,13-17 0,-22 17 3724,10-8-3724,-31 10 2652,-12 0-2652,-1 0 1738,-7 0-1738,2 0 0,-7 0 0,-5 0 0,-2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01:24:37.25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6708 5225 24575,'80'0'0,"0"0"0,0 0 0,1 0 0,1 0 0,3 0 0,5 0 0,-9 0-1463,-19 0 1,-4 0 1462,10 0 0,-4 0 0,12 0-144,21 0 144,-55 0 721,14 0-721,-45 0 0,5 0 0,-4 0 1452,4 0-1452,-5 0 0,-5 0 0,-1 0 0</inkml:trace>
  <inkml:trace contextRef="#ctx0" brushRef="#br0" timeOffset="1057">7520 5310 24575,'0'51'0,"0"1"0,0 1 0,0-1 0,0 1 0,0 0 0,0 2 0,0-4 0,0 9 0,8 12 0,-6 9 0,6-30 0,-8 16 0,0-38 0,0 1 0,0 55 0,0-30 0,0 38 0,0-39 0,0-11 0,0 0 0,0-17 0,0-7 0,0-8 0,0 0 0,0-10 0,0 3 0,0-9 0</inkml:trace>
  <inkml:trace contextRef="#ctx0" brushRef="#br0" timeOffset="2143">8846 5037 24575,'-55'82'0,"1"-1"0,11-26 0,2 2 0,6 5 0,0 5 0,1-6 0,-3-6 0,-3 0 0,0 5 0,-4 5 0,2-1-2451,-7 15 1,-2 0 2450,5-17 0,-3 1 0,4-2 0,2 9 0,1 1 427,4-14 0,-2 3 0,1-5-427,-4 3 0,2-2 0,-4 14 0,4-4 0,1 0 840,21-36-840,2 15 0,-6-13 0,2 9 2594,2-9-2594,6-6 186,4-10-186,3-10 0,0-2 0,1-4 0</inkml:trace>
  <inkml:trace contextRef="#ctx0" brushRef="#br0" timeOffset="3273">9049 5322 24575,'58'0'0,"0"0"0,31 0 0,4 0 0,-7 0 0,0 0-1187,-18 0 0,1 0 0,-4 0 1187,6 0 0,-5 0 0,-10 0 0,-2 0 344,0 0 1,-4 0-345,17 0 678,3 0-678,-43 0 0,-7 0 0,-9 5 0,-6-4 0,-5 4 0</inkml:trace>
  <inkml:trace contextRef="#ctx0" brushRef="#br0" timeOffset="4354">9325 5516 24575,'0'62'0,"2"10"0,1 17 0,2-10 0,0-23 0,2 4 0,1 23 0,0 20 0,1 0 0,1-20 0,3-20 0,0-5 0,-1 41 0,0-4 0,5-10 0,-16-24 0,11-11 0,-11-18 0,4-16 0,-5 6 0,5-4 0,-4 3 0,4-10 0,-5 5 0,0-4 0,5-1 0,1-1 0,5-9 0,-5 4 0,-1-5 0</inkml:trace>
  <inkml:trace contextRef="#ctx0" brushRef="#br0" timeOffset="5363">9482 6198 24575,'47'10'0,"8"-7"0,36 7 0,0-10-1461,0 10 1461,0-8 0,-4 4 0,-1-2 0,-2-4 0,0 0 0,-2 0 353,-9 0-353,-6-6 271,-9 4-271,-34-4 0,-12 6 0,4 0 741,-5 0-741,-10 0 0,3 0 0,-9 0 0</inkml:trace>
  <inkml:trace contextRef="#ctx0" brushRef="#br0" timeOffset="11196">14175 4949 24575,'65'-12'0,"14"9"0,-3-3 0,4 0-1278,-20 6 0,0 0 1278,16 0 0,-1 0 0,-19 0 0,3 0 0,15 0 0,9-1 0,-7 2 0,-6 4 0,0 0 0,13-4 0,8-1 0,-14 2 0,9 8 0,-34-10 0,-3 0 814,4 8-814,-20-6 421,10 17-421,-26-12 0,-3 14 0,-14-9 1321,0 12-1321,-18-5 0,1 11 0,-30-7 0,1 1 0,-3 1 0,-19 0 0,19-7 0,3-1 0,-8 0 0,22-8 0,-10 1 0,-1 3 0,19-12 0,-9 6 0,22-7 0,10 0 0,15-7 0,1 6 0,42-12 0,23 11 0,-5-2 0,4 1 0,-13 3 0,-1 0 0,11 0 0,-1 0 0,-16 0 0,-4 0 0,14 0 0,11 7 0,-59-5 0,3 14 0,-16-9 0,1 22 0,-9-10 0,0 15 0,-13-14 0,-28 24 0,5-23 0,-8 8 0,-4-1 0,-18-5 0,-20 21 0,15-21 0,14 12 0,-26-1 0,32-5 0,-17 1 0,29-10 0,15-11 0,-10 7 0,22-10 0,-4 1 0,5-3 0,5 1 0,-8-4 0,6 9 0,-8-4 0,6 0 0,-1-1 0,0 0 0,0-4 0,-5 9 0,4-4 0,-4 0 0,5 4 0,0-9 0,-5 9 0,4-9 0,-4 9 0,10-4 0,-5 13 0,9-6 0,-4 15 0,6-15 0,-7 14 0,5-9 0,-4-7 0,6-16 0,0-8 0,6-19 0,1 18 0,1-6 0,-4 16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01:26:16.192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19664 21348 24575,'-85'17'0,"0"0"0,0 0 0,0 0 0,1 6 0,0 3 0,0 0 0,-1-2-1677,-1-5 1,-2-1 0,2-1-1,3 3 1677,-15 14 0,4 3 0,13-9 0,21-18 0,5-2 885,-10 10 1,-3 2-886,-19 6 0,0-3 0,25-13 0,-1 0 0,-32 19 0,0-4 0,33-21 0,4-3 0,-1 10 0,-3-1 369,-3-8 1,-6-3 0,1 0-370,-18 1 0,-5 0 0,18-4 0,-8-1 0,0-1 0,7 0 0,-27-1 0,7-1-225,7-1 0,9-5 225,-4-16 1777,33 13 0,-3-1-1777,-15-5 0,-3-2 0,1-4 0,0 2 0,7 9 0,-3 1 0,7-2 0,-4-1 0,-4-3-2144,-21-8 0,-5-3 0,2 1 2144,15 8 0,2 1 0,-4-6 0,0-3 0,-5-5 0,1-4 0,6 0-558,-6-11 0,5-3 0,5 3 558,-9-5 0,3 0 108,11 7 0,-3-2 0,11 0-108,7-10 0,10 4 0,14 20 0,-2-2 0,-30-37 0,4 1 0,23 15 0,4 5 0,-7-5 0,-27-12 0,-3-1 0,23 6 0,-1-2 0,-7 10 0,-8-3 0,5-1 0,11 1 0,3-2 0,2 3-424,-7-9 1,2 1 423,-3-12 0,5 2 2756,18 25 1,7 0-2757,9-7 0,3 0 0,-5 13 0,2 0 0,7-17 0,2 6 0,-10 13 2390,7-24-2390,-6-13 0,8 22 0,0-22 0,0 28 0,6 13 0,9-35 0,8-3 0,17 20 0,-6-31 0,-1-1 0,9 25 0,-13 24 0,0-1 0,3-40 0,19 21 0,-9-18 0,11 18 724,1-3 0,7-9-724,-13 23 0,1 0 0,2-1 0,0-3 0,1 0 0,0 1 0,-1 4 0,0 2 0,3-1 0,8-7 0,3 0 0,-4 6 0,0 3 0,5 0-1003,-5 6 0,12-7 0,4-3 0,-2 3 0,-10 6 1003,-8 2 0,-6 6 0,9-4-74,10-2 0,13-4 1,5-2-1,-4 2 1,-12 4 73,-6 0 0,-8 4 0,4 1 0,23-5 0,6 1 0,-12 4 0,-18 4 0,-6 5 0,8 8 0,-4 2 0,19-22 0,-16 21 0,2 0 0,-11-1 0,1 1 2447,16-1 1,4 0-2448,2 0 0,-2 1 0,-11 3 0,1 0 0,20 0 0,8 1 0,-12 5 0,4 0 0,-6 2 0,-3 2 0,1 0 162,-3-2 1,5-1 0,-1 0-163,-9 2 0,-1 1 0,-2 1 0,15-2 0,3 1 0,2 1 0,8 0 0,-5 0-828,8-2 1,-9 2 827,-24 5 0,0-1 0,33-5 0,-4 0 0,-2 7-237,-15 0 1,1 0 236,15 0 0,0 10 0,0-7 0,-5 2 0,3 0 0,-33-5 0,0 0 0,10 2 0,6 2 0,-10-2 0,20 0 0,15 7 0,-18-3 0,-2 0 0,5-3 0,-15 3 0,12 3 0,-13-2 0,4-5 0,-2 7 0,1 1 0,19 0 0,0 0 0,-6 5 0,-25-5 1613,14 6-1613,15 15 0,4 5 0,-4-1 0,-2 17 0,-36-24 0,33 25 0,-41-9 515,16-1-515,-25 0 0,4 6 0,23 9 0,4 4 0,-4 8 0,1 1-219,6 2 1,-4 0 218,-13-6 0,-7-3 0,5 18 0,-16-35 0,-2 2 0,-7 1 0,-2-3 0,19 20 0,-22-20 0,-1 3 0,3-4 0,1 4 0,6 35 0,0 3 0,-7-28 0,0 3 0,2 21 0,0 11 0,-1-12 0,-3-22 0,0 0 0,-1 16 0,1 9 0,-2-2 0,-2-13 0,-2-3 0,0 1 0,-2-1 0,0 0 0,-2-3 0,0 16 0,-3-4 0,-3-5 0,0-8 0,0 2 0,-3 24 0,-3 5 0,-3-35 0,-2 0 0,1 8 0,1 7 0,-6-5 0,-12 6 0,-6-1 0,4-4 0,-3 3 0,2-6 0,-1-7 0,1-3 0,-12 28 0,-5 0 0,-13-11 0,1-4 0,19-14 0,-1 1 145,-4-9 1,-5 1 0,3-1-146,-4 10 0,4-4 0,6-16 0,-2-1 0,-19 24 0,0-1 0,21-24 0,-1-2 0,-20 14 0,1-2 0,-11 14 0,26-29 0,0 0 0,-27 25 0,25-25 0,0 7 0,11-15 0,13-15 0,-32 21 0,22-27 0,-12 17 0,16-18 0,-13 11 0,-3-5 0,-14 13 0,-3 3 0,2 8 0,11-8 0,14-1 0,16-15 0,5 2 0,2-9 0,-12 9 0,3-2 0,-1-2 0,-9 1 0,18-7 0,-24 6 0,24 1 0,-20 5 0,-3 22 0,0 4 0,0-4 0,-4 6 0,1 3 0,1 9 0,13-25 0,-9 16 0,24-37 0,5 3 0,-9-3 0,8 5 0,-9-5 0,5 4 0,0-9 0,-10 14 0,13-8 0,-16 4 0,16-6 0,15-5 0,-7 0 0,18 0 0</inkml:trace>
  <inkml:trace contextRef="#ctx0" brushRef="#br0" timeOffset="87801">9393 25964 24575,'-88'29'0,"-1"0"0,1 0 0,-1 0 0,1 1 0,9-1 0,-3 2 0,-2 3 0,-1 0 0,3-1 0,5-3 0,5-2-542,-6 1 0,9-4 0,0 0 0,-9 4 542,-7 4 0,-10 6 0,-6 2 0,3-2 0,9-3 0,16-8 348,-6-1 0,1-2-348,12-4 0,-14 4 0,-8 2 0,0 0 0,3-2 0,11-5 0,-10 0 0,8-4 0,-5 0 89,-6 2 0,-5 1 1,-4-1-1,1-3-89,12-7 0,-3-2 0,0-2 0,5-1 0,8-1 0,1 0 0,7-2 0,-4-2 0,-7 1 0,-8-2 0,3 0 0,10 0 0,5 4 0,1-4 0,-14-11 0,-9-5 0,7 3 0,12 9 0,-2-2 278,-6-9 1,-13-7 0,-1-3 0,9 0-279,8-2 0,6 0 0,-3-3 0,-15-6 0,-3-4 0,3-2-756,6-1 0,2-2 0,10 4 756,11 4 0,6-2-402,-8-21 1,6 0 401,5 5 0,12 5 0,-5-11 0,9 6 0,5-37 0,0 10 0,4 3 0,17 11 0,32 2 0,9 5 0,-6 19 0,19-1 0,23-13 0,7-3 0,-5 7 0,-2 4 0,-2 6 0,7-6-164,-2 3 1,5-4 0,6-3 0,3-2-1,4-1 164,-19 12 0,5-3 0,2 0 0,3-1 0,0-1 0,-1 1 0,-2 2 0,-3 1-35,7-4 0,-4 2 0,-2 2 0,2-1 0,3-2 0,8-4 35,-18 11 0,5-3 0,3-1 0,3-2 0,1-2 0,3 1 0,0-1 0,-1 1 0,0 0 0,-1 2 0,-3 2 0,0 0 0,1 1 0,-1 1 0,0 0 0,-1 1 0,0 1 0,-1 0 0,0 0 0,-2 1 0,-1 1-233,6-4 0,-3 2 0,-2 1 1,-1 1-1,1-1 0,2 0 0,4-2 1,5-3 232,-13 7 0,7-3 0,3-2 0,4-2 0,3 0 0,0-1 0,-1 0 0,-1 1 0,-2 2 0,-6 2 0,-4 2 0,-7 4 0,-9 4 0,30-13 0,-18 9 0,-2 0 0,17-8 0,-18 7 0,9-4 0,8-5 0,5-3 0,3-1 0,0 0 0,-2 1 0,-4 3 0,-7 4 0,-8 5 0,11-3 0,-9 6 0,-4 2 0,0 0 0,7-3 0,-7 1 0,4-2 0,3-2 0,1-1 0,-2 2 0,-2 2 0,-6 3 0,20-7 0,-7 4 0,-1 1 0,6-2 0,-10 5 0,5-3 0,3-1 0,-2 2 0,-5 3 0,-10 5 0,2 2 0,-9 6 0,6-4 0,15-7 0,10-5 0,-2 0 0,-12 7 0,-3 3 0,-3 2-375,11-5 0,7-4 0,-1 1 375,-10 3 0,-1 1 0,3-1 0,-10 2 0,0 0 0,6-1 0,8 0 0,-8 6 0,10 0 0,6 0 0,2 0 0,-1 0 0,-7 1 0,-9 1 0,4-3 0,-11 1 0,1 1 0,9-2 94,-8 5 0,7-1 0,5-1 1,2 0-1,1 1 0,-3 0 1,-4 1-95,17-4 0,-1 1 0,-3 1 0,-4 0 0,-5 1 0,-11 0 0,-7 1 0,2 0 0,12-1-419,-3 0 0,12-1 1,8-2-1,5 0 0,-2 1 1,-4 0-1,-10 2 0,-14 2 419,12-1 0,-15 3 0,8-3 0,-1 0 0,13-4 0,0 0 0,-9 2 0,-20 6 1880,16 0-1880,-18 1 0,11-5 0,18-5 0,-9 3 0,-22 7 0,1 1 352,25-8 0,12-3 1,-16 5-353,7 5 0,-15 3 0,-46 7 6757,-13 0-6757,-4 0 81,35 10-81,-20-1 0,39 40 0,-40 11 0,2 28 0,-22-20 0,-5-13 0,-2-4 0,1-8 0,-3 23 0,-4 0 0,-9-23 0,-16 23 0,-5 1 0,-7-12 0,0-4 0,1 2 0,-5 11 0,-3-12 0,-11 9 0,22-30 0,-41 18 0,-6 1 0,15-12 0,-3 0 0,-17 8 0,8-5 0,16-7 0,-2-2-364,2-7 0,-11 2 1,-2-1-1,4-1 364,-5 1 0,2 0 0,-3-1 0,8-2 0,-3 0 0,0-1 0,1 0 0,-19 3 0,1-2 0,-1 3 0,19 0 0,0 3 0,0 0 0,2-2 0,-13 0 0,1-2 0,-2 3 0,4 1 0,-6 3 0,3-1 0,9-4 0,-10-1 0,-3 1 0,14 0 0,-13 6 0,-4 2 0,3-1 0,14-7 0,-14 3 0,1 0 0,20-5 0,-10 5 0,-4 2 0,2 0 0,10-2-207,-6 4 1,8-1-1,1-1 207,3-4 0,1 0 0,-3 4 0,2 4 0,-3 5 0,0 2 0,1 2 0,0 3 0,1 2 0,1 1 0,1-1 0,5-4 0,1-1 0,-2 2 0,-3 1 0,-3 4 0,-5 2 0,-1 1 0,0 0 0,4-2-1081,-6 4 0,3-1 0,1-2 0,2-1 1081,-9 4 0,2-2 0,0 2 0,13-7 0,-4 3 0,5-3 0,13-9 1077,-20 17-1077,10-2 0,-12 10 0,9-9 255,17-20 0,2 0-255,-10 12 0,-4 6 0,9-7 0,-6 7 0,-1 9 0,14-14 4812,-14 19-4812,15-11 0,-8-8 0,-9 4 0,-12 15 0,-3 0 0,5-9 0,0-2 0,-7 6 0,10-5 0,20-7 0,-12 7 0,38-27 0,-39 34 0,17-16 0,3-9 0,-4 4 0,-1-1 0,-3 1 0,-8 9 0,0 0 0,14-15 0,1 1 0,-13 15 0,6-5 0,13-16 0,-14 20 0,21-28 0,8-3 0,-4 0 0,6-3 0,5-9 0,5 0 0,-3 0 0,3-5 0,-54 6 0,28-4 0,-21 2 0,-3 1 0,1 4 0,-9 0 0,17-10 0,23-1 0,-3-2 0,6 2 0,15 1 0,6-3 0,6 2 0,5-4 0,-5 0 0,-1 0 0</inkml:trace>
  <inkml:trace contextRef="#ctx0" brushRef="#br0" timeOffset="141710">14631 17040 24575,'52'76'0,"1"0"0,3-2 0,-8-8 0,-9 1 0,-5-6 0,-15-39 0,-15 0 0,15-1 0,-17-10 0,7-5 0,-3 4 0,5-9 0,-5 9 0,9-4 0,-8 0 0,43-10 0,10-24 0,7-10 0,-12 4 0,4-4-341,8-3 0,8-5 0,0-5 341,-17 6 0,1-5 0,-2 0 0,0 1-716,12-7 1,-1 2 0,5-7 715,-7 3 0,5-7 0,3-3 0,-2 1 0,-6 5-639,-7 5 1,-5 3 0,-1 0 0,3-4 638,0-2 0,2-4 0,1-2 0,-1 1 0,-2 3 0,6-6 0,-1 1 0,-3 2 0,-5 5 0,-6 1 0,-4 3 0,-1 3 0,23-21 0,-14 19 0,-37 41 0,-9 14 0</inkml:trace>
  <inkml:trace contextRef="#ctx0" brushRef="#br0" timeOffset="143174">19180 17002 24575,'21'56'0,"0"1"0,-1 9 0,1-6 0,17 3 0,-17 7 0,25 7 0,-34-46 0,33 39 0,-26-46 0,9 17 0,-5-12 0,-10-3 0,2-6 0,-4-12 0,-4 6 0,8-13 0,-9 4 0,13-5 0,71-8 0,-7-19 0,-27 1 0,6-8 0,-3-4-157,-6-4 1,-4-4 0,3-7 156,9-11 0,4-9 0,-1-1 0,-7 8 0,-11 14 0,-4 6 0,2-6 0,8-12 0,6-7 0,-3 1 0,-8 12 0,-7 8 0,-1 3 0,7-8 0,4-5 0,-5 7 0,-9 10 0,-2 5 0,7-4 0,-8 9 0,-21 21 0,4 1 0,-5 6 0,-5 5 0,-1 0 0</inkml:trace>
  <inkml:trace contextRef="#ctx0" brushRef="#br0" timeOffset="156414">26309 17835 24575,'88'-15'0,"-1"0"0,1 0 0,1-5 0,5-4 0,2 0 0,-2 0 0,-5 4 0,-1 1 0,0-1 0,-1-2-1584,-3-2 1,1-2-1,-3 0 1,-4 2 1583,8 0 0,-4 2 0,-6 2-422,5 1 0,-12 2 422,5-2 757,-16 13 1,-6 0-758,-20-7 0,11 11 0,-3-4 3012,7 12-3012,5 12 2651,-15-7-2651,-8 10 0,-23-10 0,-1 11 0,-5-4 0,0 3 0,0-10 0,-13 11 0,-32 8 0,-19 6 0,6 0 0,-8 5 0,-7 3 0,-2 2-1131,10-6 0,-5 2 1,-3 2-1,-1 1 0,1-1 1,1 1 1130,-11 7 0,2-1 0,-1 1 0,-2 1 0,-4 3 0,17-12 0,-4 2 0,-4 2 0,-1 0 0,2 0 0,1-1 0,6-2 0,6-3-781,-17 15 0,9-4 0,2-2 0,-4 0 781,4-8 0,-5 0 0,1 0 0,4-3 0,11-2-67,-20 21 0,21-14 67,27-27 0,4 10 0,33-22 5171,21-1-5171,10-5 0,42 0 0,20 0 0,-18 0 0,5 0 0,0 0 326,-2 0 1,-1 1-1,3-2-326,-7-2 0,2-1 0,0 0 0,-5-1 0,-3 0 0,-5 0 0,2-2 0,11-3 0,3-2 0,0-1 0,5 0 0,0-2 0,4 2-122,-11 5 1,4 1 0,-1 0-1,-4 0 122,0-5 0,-5-1 0,2 3 0,9 5 0,1 3 0,-13-1 0,15-5 0,-42 8 0,-31 5 0,-11 1 3526,-5 9-3526,0 31 0,-33 3 0,-25 14 0,-7 5 0,11-6 0,4 16 0,-6 6-177,12-31 0,-10 7 1,-7 7-1,-5 3 1,-2 1-1,1-2 1,4-4-1,6-7 177,-18 16 0,6-8 0,1-2 0,-2 5-827,2 1 0,-4 5 0,0 1 0,3-5 0,5-8 827,-9 0 0,5-9 0,9-5 0,9-5 0,8-7 0,-11-1 0,5-3 0,24-17 437,13-15 1,5 4 0,1-5-1</inkml:trace>
  <inkml:trace contextRef="#ctx0" brushRef="#br0" timeOffset="159388">29013 16563 24575,'15'75'0,"5"6"0,6-4 0,-8 1 0,-4-45 0,0 52 0,3-32 0,3 15 0,-13-27 0,5-19 0,-10 4 0,9-6 0,-10 6 0,4-4 0,0 5 0,-4-6 0,9 4 0,-9-11 0,4-4 0,-17-51 0,-8-27 0,7 21 0,0-5 0,-2-20 0,-1-11 0,2 8 0,3 6 0,2 6 0,3 3 0,3 5 0,10-5 0,0 45 0,5-9 0,4 13 0,-4 0 0,17 0 0,-6-1 0,36-13 0,7 0 0,-2-1 0,-3 0 0,1 0 0,20-5 0,-42 13 0,50-10 0,-64 19 0,13 3 0,-28 6 0,-5 19 0,-1-4 0,-5 12 0,0 11 0,0 2 0,0 8 0,5 19 0,-4-27 0,4 14 0,-5-1 0,4-27 0,3 38 0,-1-42 0,3 22 0,-7-27 0,7 8 0,-3-16 0,0 15 0,-1-7 0,0 6 0,1-1 0,5 3 0,-5-6 0,4 3 0,-4-7 0,0 1 0,-1-4 0,-5 4 0,5-10 0,-4 4 0,9 6 0,1 7 0,-4 0 0,8 2 0,-14-12 0,4 2 0,-5-4 0,0-5 0,0-1 0</inkml:trace>
  <inkml:trace contextRef="#ctx0" brushRef="#br0" timeOffset="180776">26080 18002 24575,'90'-15'0,"0"-1"0,0 1 0,-3 1 0,7-1 0,-4 0 0,-11 2 0,2-3 0,-1 1-1700,-10 4 1,10 0 0,0 0-1,-6 0 1700,-6 0 0,-5 1 0,3 1 0,14-2 0,3 1 0,3 1 0,-4 3 0,5 2 0,-1 0 0,-9 0 0,21-3 0,-5 2 0,-12 4 0,3 1 0,-15 1 1969,3-1-1969,11 0 1088,-19 7-1088,34 7 0,-49-4 0,22 25 3741,-46-25-3741,19 32 0,-36-23 0,7 21 0,-15-1 0,0 11 0,-8 6 0,-1-3 0,-5 6 0,-14 22 0,-5 2-219,3-1 1,-7 6 218,0-9 0,-5 10 0,-5 2 0,-1-5-660,2-14 1,-3-5-1,-1 1 1,-3 4 659,-1 5 0,-3 5 0,-1 1 0,0-2 0,3-6 0,-1-3 0,2-5 0,0-2 0,-3 3 0,1-2 0,-4 2 0,0 1 0,3-4 0,7-7 0,-13 21 0,2-2 0,7-15 0,-7 7 0,0-2 0,7-7 0,-7 9 0,5-6 0,-2 1 0,1-3 0,9-11 0,5-4 0,-5 11 0,9-11 0,3-14 379,22-12-379,-2-14 2696,10-6-2696,66-31 0,-4-2 0,3-1 0,5-2-306,-11 10 0,5-1 306,13-8 0,9-4 0,-1 1-1219,-11 9 0,0 1 0,5-2 1219,3-1 0,6-1 0,3-2 0,3-2 0,-4 1 0,6-3 0,0-1 0,-3 2 0,-7 3 0,5-1 0,-6 3 0,7-4 0,-14 6 0,10-4 0,3-2 0,-1 0 0,-6 3 0,-13 4 0,19-12 0,-4 3 0,-8 10 0,9-2 0,0 0 0,-9 2 0,15-10 0,-3 3 0,-4 8 0,6 1 0,-12 2 0,-17 3 0,-2 1 0,35-10 0,-2 4 0,-6 3 0,-12 8 0,-1 2 0,0-5 0,25 3 0,-61 0 499,9 0-499,-20 7 3770,10-4-3770,-8 6 0,3 0 0,-11 1 0,-11 5 0</inkml:trace>
  <inkml:trace contextRef="#ctx0" brushRef="#br0" timeOffset="183610">26133 17957 24575,'78'0'0,"9"5"0,6 0 0,-29-3 0,7-1 0,14 1 0,17 2 0,4-1 0,-7-2-2183,-21-3 1,-5-1-1,1-1 1,1 1 2182,9 2 0,2 1 0,0-1 0,0 0-71,4-2 0,2 0 0,-5-1 1,-13 2 70,-12 2 0,-3 0 312,16-2 0,9-1 1,-15 0-313,-1 1-212,12-6 0,-2 1 212,-20 5 3836,41-4-3836,-76 6 2692,17 0-2692,-25 0 1272,15 0-1272,-18 0 700,19 9-700,-17-6 0,12 11 0,-15-8 0,0 15 0,-5 14 0,-1 25 0,-5 1 0,-17 17 0,-1 4 0,9-3 0,-11-9 0,-4 7 0,5-1 0,-1-5 0,-14 8 0,5-9 0,-6 14 0,1-10 0,1-18 0,-1-2 0,3 2 0,-2 5 0,-2-3 0,-21 20 0,2-6 0,21-23 0,-1 0 0,-16 18 0,-9 7 0,10-10 0,-6 16 0,3-13 0,-10 10 0,6-9 0,17-23 0,0-2 0,-6 9 0,-6 6 0,-1-3 0,-17 6 0,0-4 0,10 1 0,-1-2 0,-7-6 0,4-6 0,1-1 0,15-10 0,2-2 0,6-9 0,-23 26 0,33-33 0,-2 8 0,8-8 0,-14 9 0,23-12 0,-20 11 0,20-6 0,-1 0 0,5-1 0,4-10 0,0 3 0,14-3 0,13 1 0,61-11 0,-8-6 0,15-4 0,-5 0 0,1 1 0,6-3-828,-12 0 0,14-4 0,5-2 0,-3 0 0,-12 2 828,-7 2 0,-9 1 0,12-6 0,-8 0 0,10-5 0,8-4 0,2-1 0,1-1 0,-5 2 0,-7 3-251,17-6 1,-6 2 0,-2 1-1,6-5 251,-13 3 0,5-4 0,3-1 0,-1 0 0,-5 2 0,-6 4 0,2 0 0,-5 4 0,-5 0 0,-2 1 0,5-6 0,-4 1 0,-3 3 0,13 1 0,-6 4 0,-22 4 0,-6 3 0,21 1 0,-40 11 3887,-11 6-3887,-9-5 1255,4 4-1255,-13-4 0,6 5 0,-8 0 0</inkml:trace>
  <inkml:trace contextRef="#ctx0" brushRef="#br1" timeOffset="1.06689E6">18253 19253 24575,'-85'-47'0,"-1"0"0,1 0 0,3 5 0,0 1 0,4 5 0,-8 4 0,-2 4 0,9 5 0,-7 0 0,-5 3 0,0 3 0,-8 3 0,0 0 0,7 0 0,2-3 0,6 1 0,-5 7-303,2 10 1,-5 6-1,2 5 1,9 3 302,13 6 0,7 3 0,-2 1 98,-17 0 1,-3 1-1,-3 6-98,2 8 0,-5 7 0,1 2 0,7-2 0,-1 2 0,6-2 0,0 3 0,-5 1 0,0 2 0,10 2 0,1 17 0,14-1 0,25-16 0,3 4 0,0 1 0,-2 7 0,3-3 0,-1 8 0,2 2 144,3-5 1,-1 5 0,1-4-145,-4 12 0,3-3 0,6 2 0,1 4 0,-3-9 0,-1 5 0,4-5 0,8 9 0,2 0 0,-4-5 0,-2 6 0,2-6 0,3 4 0,4-1 0,3-10 0,1 4 0,5-6 0,5 1 0,6 0 0,2-3 0,3 5 0,4-3 0,16 16 0,9-2-1335,-2-10 0,7 2 1,3-3 1334,6-5 0,3-2 0,4-4 0,2-3 0,3-4 0,7-3 0,-4-6 0,8-2 0,0-2 0,-6-7 0,-4-8 0,-5-5 0,8 2 0,-5-1 0,7 3 0,3 0 0,-3-2 0,-6-7 0,4-6 0,-5-6 0,7 1 0,-7 2 0,8 2 0,3 0 0,0-3 0,-3-3 0,8-5 0,-2-5 0,1-2 0,4-2 0,-5 2 0,3 0 0,1-2 0,3-3 0,1-6-757,-13-2 0,3-5 0,2-3 0,0-2 0,-2-1 0,-3 1 1,-4 2 756,5-1 0,-6 0 0,-2 1 0,0-2 0,1-3 0,6-5 0,2-1 0,-1-3 0,-1-2 0,-3-3-519,-2-6 1,0-4 0,-3-2-1,-6 4 1,-8 7 518,9-7 0,-1-1-369,2 0 0,13-10 0,-5 2 1,-24 13 368,-15-7 653,-6 14 1,-1 0-654,-2-7 3931,11-22-3931,-34-26 0,-5 40 0,-2-4 0,-1-26 0,-2-6 0,1 27 0,0-2 0,0 3 0,2-15 0,-4-2 0,-8 0 0,-5-7 0,1 11 1455,7 19 1,-4 2-1456,-11-6 0,-7-5 0,3 10 0,-11-17 0,-14 9 0,-5 0 0,23 23 0,-1 0 0,-18-13 0,0 1 0,-6-22 0,21 42 0,-9-2 0,-13-9 0,-11-5 0,0 6 0,9 13 0,0 5 0,-7-2 0,-13-9 0,-9-3 0,-4 1 0,0 5 0,-1 8 0,-2 5 0,0 3 0,3-2 0,11 0 0,3 0 0,-1 1 0,-2 1 0,-12 1 0,-4 0 0,4 2 0,13 3 0,2 0 0,8 3 1645,-13 1 0,8 4-1645,13 7 0,-6 0 200,26 5 1,27-4 0,2 4 0</inkml:trace>
  <inkml:trace contextRef="#ctx0" brushRef="#br1" timeOffset="1.087E6">15410 18540 24575,'-79'-26'0,"1"-1"0,-1 1 0,25 7 0,-2 0 0,-31-12 0,-12-4 0,23 9 0,27 12 0,-30-13 0,-1-1 0,24 9 0,-7-4 0,0-1 0,5-5 0,-8 1 0,40 2 0,-33-28 0,19 4 0,0-2 0,3 14 0,0-2 0,-12-22 0,6 6 0,16 20 0,-20-19 0,1-13 0,16 23 0,0-2 0,3-3 0,1 0 0,-1 6 0,4 1 0,3-14 0,12 33 0,-1-18 0,8 14 0,-4-17 0,5 16 0,0-13 0,0 23 0,0-30 0,0 28 0,0-13 0,6 15 0,19-26 0,0 10 0,35-44 0,-14 39 0,12-25 0,3-5 0,-25 36 0,3-2 0,18-21 0,9-12 0,-4 6 0,1 3 0,-1 4 0,-11 13 0,2 0 0,0 2 0,22-12 0,-6 8 0,0 11 0,-22 13 0,-2 2 0,11-6 0,5 8 0,-13-6 0,-1 17 0,-32 1 0,40 0 0,-36 4 0,36-4 0,-32 5 0,38 0 0,-11 7 0,22 1 0,-3 23 0,-7-12 0,7 32 0,19-3 0,-30-2 0,3-7 0,1-4 0,2-1 0,-14 0 0,-1-2 0,1-5 0,-12 11 0,-2 3 0,-5-9 0,5 17 0,2 8 0,-3-5 0,-3-1 0,-7-4 0,0 2 0,19 25 0,-3-2 0,-8-6 0,-8-7 0,4 11 0,-4-10 0,10 8 0,-3 22 0,-2-6 0,-15-54 0,6 54 0,-5-48 0,-9 14 0,3 8 0,-10-12 0,0-4 0,6 29 0,-4-45 0,5 26 0,-7-5 0,-48 23 0,19 5 0,-20-17 0,-7 0 0,14-11 0,1-3 0,1-8 0,1 1 0,-1 13 0,-5-1 0,-26-10 0,-10-3 0,24-2 0,-2 2 0,-1-3 0,-3-4 0,0-4 0,3-2 0,-11-1 0,7 2 0,16 11 0,6 0 0,-12-3 0,4 12 0,1 2 0,1-8 0,4-10 0,22-13 0,11-77 0,11-55 0,0 22 0,-5 26 0,5-22 0,0-1 0,0 1 0</inkml:trace>
  <inkml:trace contextRef="#ctx0" brushRef="#br1" timeOffset="1.09083E6">20303 18870 24575,'-16'-66'0,"0"0"0,0 0 0,-11 4 0,3 1 0,20-36 0,3 7 0,-24 22 0,-3 40 0,-36-12 0,-5 0 0,13 4 0,-4-2 0,-15-7 0,10 4 0,18 11 0,4 0 0,-17-11 0,0-1 0,13 13 0,4 0 0,-22-25 0,10-5 0,-9 1 0,23 8 0,3-1 0,3-1 0,4 6 0,5-6 0,-1-5 0,6 7 0,3 4 0,-4-11 0,-14-17 0,-3 3 0,12 32 0,-35-23 0,-15 5 0,20 40 0,-1 5 0,-5-14 0,-1 5 0,-3 21 0,8 8 0,23 2 0,-23-2 0,42-14 0,-7 0 0,21-4 0,-6 4 0,9-5 0,0-33 0,26-10 0,27 4 0,8 2 0,17-13 0,-2 26 0,16 0 0,-12 8 0,-30 11 0,-1 2 0,22-9 0,9-5 0,-11 6 0,15-3 0,-18 10 0,10-1 0,-5 2 0,-2 2 0,1 1 0,-5-2 0,4-1 0,-2 3 0,22 3 0,-9 2 0,2-11 0,-3 14 0,-1 6 0,-7 3 0,-14-3 0,1 3 0,13 15 0,-33-6 0,21 24 0,-40-15 0,32 41 0,5 9 0,-11 7 0,-7-15 0,6 11 0,-7-10 0,7 22 0,-15-30 0,-4-5 0,-8-10 0,-6 27 0,-3 5 0,-6-7 0,1-1 0,0 15 0,0-8 0,0-10 0,0-5 0,-2 3 0,0 0 0,3 0 0,-1-6 0,-3 7 0,0-4 0,0-12 0,0-32 0,-10 9 0,-11-10 0,2 10 0,-66 8 0,4-10 0,0 19 0,-11 7 0,21-20 0,-4-3 0,4 4 0,-10 17 0,-4 2 0,10-19 0,-10 0 0,2-2 0,14-4 0,14-2 0,3-3 0,-43 10 0,11-6 0,45-14 0,-1-9 0,6 0 0,-28 0 0,24 0 0,0 0 0,0-5 0,23-6 0,-6-1 0,2-14 0,15 5 0,-15-15 0,11 5 0,2 4 0,-6-13 0,11 15 0,-9-10 0,2 8 0,-29-12 0,-10-8 0,-16-7 0,10-3 0,5 14 0,30-1 0,-9 7 0,19-7 0,-5 19 0,5-9 0,-3 15 0,-1-17 0,3 11 0,-10-33 0,11 18 0,-7-1 0,-3-11 0,6 31 0,-1-9 0,8 9 0,5-45 0,0 1 0,0-3 0,0-18 0,0 32 0,0 0 0</inkml:trace>
  <inkml:trace contextRef="#ctx0" brushRef="#br1" timeOffset="1.12598E6">25059 19922 24575,'-74'62'0,"0"0"0,0 0 0,0 0 0,0 0 0,13-11 0,5-4 0,0 1 0,-6 6 0,-4 4 0,-9 7 0,-3 4 0,1 0 0,5-5 0,10-8 0,-3 5 0,9-7 0,0 0 0,-8 7 0,0 0 0,10-8 0,16-13 0,9-6 0,3 2 0,16-25 0,9-6 0,-4-5 0</inkml:trace>
  <inkml:trace contextRef="#ctx0" brushRef="#br1" timeOffset="1.12765E6">23792 20499 24575,'-21'86'0,"1"0"0,-4-6 0,0-4 0,7-17 0,-2-2 0,-6 3 0,-3 2 0,-3 11 0,-3 1 0,-4 5 0,-3-1 0,-2-2 0,2-3 0,8-9 0,3-5 0,-14 18 0,27-30 0,6-28 0,5 7 0,1-9 0,10-6 0,9-6 0,44-15 0,31-15 0,-5-2 0,-3-6 0,6-6 0,-15 10 0,11-3 0,6-4 0,-1 0 0,-6 0 0,2-6 0,-2 0 0,-4-1 0,-4 2 0,1-1 0,-4 2 0,-2 2 0,2 4 0,-1 2 0,-28 9 0,-36 13 0,-1 9 0,-5-4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01:29:39.38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29195 6493 24575,'78'-29'0,"1"0"0,-1 0 0,2 3 0,6-2 0,-2 3 0,-9 3 0,10 0 0,-3 3 0,-7 0 0,4 0 0,-2 2 0,25 4 0,-7 4 0,-38 2 0,3 1 0,22 3 0,11 3 0,-5 1 0,7 4 0,-5 1 0,-12-1 0,-3 0 0,-5-1 0,-12 1 0,-25-1 0,-15 7 0,2-3 0,-4 1 0,-10-4 0,9 6 0,-8 1 0,17 26 0,-9-14 0,19 33 0,-9-24 0,18 23 0,2 3 0,-10 3 0,6 10 0,-22-1 0,-5-30 0,0 28 0,-13-29 0,6-1 0,-7-5 0,0-23 0,0 8 0,0 9 0,-5-5 0,-6 2 0,-1-14 0,-12-5 0,-9 8 0,0-12 0,-24 1 0,-5 2 0,-14 5 0,-2-5 0,-11 3 0,17 5 0,-5 3 0,4 0 0,-12 2 0,-2 0 0,-2-1 0,-8 1 0,11 1 0,14 1 0,6-1 0,-5-5 0,0-1 0,4 3 0,2-1 0,12-6 0,0 0 0,-10-2 0,2 0 0,-25 1 0,5-3 0,41-4 0,-3 4 0,19-5 0,5-5 0,-6-1 0,-1-10 0,13 4 0,-26-15 0,15 6 0,-7-21 0,5-21 0,19 11 0,-5-25 0,12 24 0,0 7 0,0-13 0,10 24 0,-8-1 0,13 15 0,-14 10 0,9 5 0,-4 1 0,5 5 0,-5 5 0,-1-4 0,-5 4 0</inkml:trace>
  <inkml:trace contextRef="#ctx0" brushRef="#br0" timeOffset="163667">6150 4795 24575,'99'3'0,"1"0"0,-1 0 0,1 0 0,-12-1 0,-5-1 0,6-1 0,-6-1 0,9 0 0,2-1 0,-5 0 0,-14 0-599,16 0 0,-11-1 599,-2-7 0,0-1 0,13 1 0,-4 2 0,-35 6 0,4-1 130,25-4 1,15-4-1,1 1-130,-22 3 0,2 0 0,-1 0 0,-2 2 0,7-1 0,-1 1 0,3-1-753,5-2 0,6-1 0,-3-1 1,-12 2 752,-4 0 0,-1 1-261,19-2 0,10 0 1,-7 0 260,-5 1 0,-2 2 0,-14 1 0,4 2 0,6-1 0,10-2 0,10-1 0,-1-1 0,-13 1 0,6-2 0,0 0 0,-16 1 0,12-1 0,6-1 0,-3 2 0,-9 1 0,10 0 0,-9 3 0,0 0 0,-6-1 0,-2 1 0,3 1-203,12 2 0,2 1 1,-15 1 202,-28-1 0,-3 0 0,23 0 0,-1 0 0,27 0 0,-35 0 0,10 0 0,0 0 0,-9 0 0,0-1 0,4 2 0,23 2 0,6 1 0,-4 1 0,-20 0 0,-3 1 0,0-1-953,3 0 1,0-1-1,-4 3 953,9 5 0,1 1 0,-3-3 0,5 0 0,-6-1 433,1-1 0,-2 2-433,-11 4 0,3 3 0,-5-2 327,3-7 0,-3 0-327,15 14 0,-1 2 0,-17-11 0,5 1 0,21 5 0,12 2 0,-10-3 0,-18-2 0,1-1-212,18 4 1,11 2 0,-12-2 211,-25-5 0,-1-1 0,19 0 0,11 0 0,-12-3 0,-21-2 0,-1-2 0,17-1 0,10-1 0,-10-2 1458,-18-1 0,-3-2-1458,4 1 0,2 0 932,0 1 1,2-2-933,18-3 0,3-2 0,-8 5 0,5 0 0,-5-2 0,7 0 0,-3-1-708,-10 0 1,-1 0 0,-2 0 707,19-3 0,-1 1 0,10-1 0,0-1 151,6-2 1,-4 0-152,-31 4 0,5-1-136,7 1 1,14-2 0,1 0 0,-15-2 135,-7-6 0,-3 0 0,10 7 0,8 1 0,-7 0 0,-3-5 0,-6 1 0,-5 5 0,-1 2 0,8 0 0,0-1 0,-1-3 0,1 0 0,11 3 0,-1 1 0,-23 0 0,1 0 1045,24-3 1,-1 1-1046,-23 2 0,-4 0 0,43-4 0,-30 6 0,9 0 0,-10 1 0,16 2 0,-16-2 0,18-1 0,2 0 0,-17 1 0,-15 1 0,-1-1 0,15 0 0,14-1 0,0 0 0,-13 1 906,-15 2 0,1 0-906,13 0 0,14-1 0,2 1 0,-9 1 0,13 3 0,-2 0 285,3-3 0,7-1 1,-5 2-286,12 6 0,-11 0 0,-35-7 0,-5 0 0,2 4 0,-5-1 0,-9-4 0,-3 0 0,45-5 0,-26 4 0,1 2 0,7 1 0,1 3 0,-1 1 0,-9-1 0,-1 0 0,21 0 0,-5-2 0,7-3 0,-5 0 0,1 7 0,-40-5 0,39 11 0,13-5 0,-5 0 0,2-1 0,-8-2 0,-37 3 0,11-2 0,2 1 0,-7 6 0,35-5 0,-50-3 0,-10-5 0,-15 0 0,-9 0 0</inkml:trace>
  <inkml:trace contextRef="#ctx0" brushRef="#br0" timeOffset="167118">24651 3134 24575,'76'46'0,"0"1"0,-1 0 0,1 0 0,-4-6 0,4 1 0,0 0 0,-2-2 0,-8-2 0,7 8 0,-7-3 0,3-1 0,17 5 0,2-1 0,-13-8 0,14 6 0,-25-14 0,-22-12 0,-31-18 0,-43-9 0,2-1 0,-51-9 0,-13-1 0,43 6 0,1 1 0,-30-4 0,5 3 0,19 2 0,30 12 0,9 5 0,6 1 0,6 10 0,5 1 0,0 8 0,0 27 0,0 11 0,9 14 0,3 15 0,-4-3 0,0 7 0,1-4 0,1-17 0,0-2 0,0 0 0,-2 6 0,0 0 0,-3-15 0,0-5 0,-5-47 0,0 4 0,0-5 0,0 5 0,0-4 0,5 4 0,10 81 0,-1-31 0,-3 7 0,0-1 0,2-8 0,0-11 0,-7-37 0,-1-11 0</inkml:trace>
  <inkml:trace contextRef="#ctx0" brushRef="#br0" timeOffset="168342">26666 4388 24575,'87'-5'0,"0"1"0,0 0 0,0-1 0,-13 1 0,10-2 0,6-1 0,6 0 0,2 0 0,1-1 0,-1 0 0,-4 0 0,-5 1 0,-9-1-794,23-2 1,-11-1 0,-4 1 0,5-1 0,14 1 793,-28 3 0,9 1 0,6 0 0,5-1 0,4 1 0,1 0 0,-1 0 0,-1 0 0,-4 0 0,-6 1 0,-8 0 0,-8 0 0,18-1 0,-11-1 0,-7 2 0,-2 0 0,5 1 0,8 2 0,3 2 0,-1 1 0,-6-1 0,-13-1 245,20-4 1,-33 2 0,-51 3-1,-1 0 1</inkml:trace>
  <inkml:trace contextRef="#ctx0" brushRef="#br0" timeOffset="169489">29618 3718 24575,'88'22'0,"1"0"0,-1 0 0,0 0 0,1 0 0,-1 0 0,0 0 0,1 0 0,-1 0 0,0 0 0,1 0 0,3 4 0,-16-4 0,-1-1 0,15 3 0,-6-4 0,18 3 0,12 3 0,5 0 0,-2 0 0,-9-3 0,-13-2 0,-22-5 0,-28-6 0,-16-4 0,1 2 0,-19 2 0,-6-4 0,-77 9 0,-51 3 0,54-4 0,-4 2 0,-2 0 0,-2-1-1268,-5-2 1,-1 0 0,-2-1 0,-2 3 1267,8 0 0,-1 2 0,-2 1 0,0 1 0,2-1 0,0 0 0,-1 1 0,1-1 0,3 1 0,4-1 0,-17 7 0,6 0 0,-8 1-539,7-4 0,-12 3 0,-1-1 0,9-1 0,19-3 539,16 0 0,6-1 0,-47 5 0,21-2 0,65-10 0,-14-5 0,22 3 0,-4-9 0,5 4 0</inkml:trace>
  <inkml:trace contextRef="#ctx0" brushRef="#br0" timeOffset="170848">27187 3951 24575,'-66'41'0,"0"-1"0,-1 1 0,1 0 0,-14 11 0,1 0 0,-2 1 0,7-6 0,-4 2 0,2-1 0,8-4 0,-16 12 0,10-5 0,5-5 0,14-8 0,26-16 0,4 8 0,15-14 0,10-5 0,5-5 0,1-1 0,50 12 0,2-13 0,2 9 0,12 5 0,-3 0 0,-5-3 0,6 1 0,-1-2 0,14 2 0,6 0 0,-5 0 0,-13-2 0,11 3 0,-4-1 0,17 1 0,9 1 0,-11-6 0,-19-10 0,-12-1 0,5 14 0,21-14 0,-83 4 0</inkml:trace>
  <inkml:trace contextRef="#ctx0" brushRef="#br0" timeOffset="172738">32001 2877 24575,'72'47'0,"0"0"0,0 0 0,0 0 0,5 4 0,-5 0 0,0-3 0,-1-1 0,-1-1 0,-8-5 0,-9-4 0,-7-4 0,11 9 0,-30-28 0,-12 1 0,5-9 0,-12 0 0,13 4 0,-10-9 0,0 9 0,33 24 0,26 26 0,-19-12 0,2 2 0,-11-13 0,-2-1 0,26 30 0,-46-45 0,-4-1 0,-5-12 0,0 1 0,-5-4 0,-1-4 0,-5 4 0</inkml:trace>
  <inkml:trace contextRef="#ctx0" brushRef="#br0" timeOffset="175940">33939 3457 24575,'-42'70'0,"1"0"0,0 1 0,0-1 0,-1 0 0,-6 8 0,-3 2 0,9-10 0,18-19 0,24-18 0,0-10 0,13 29 0,1 8 0,-7 16 0,9-1 0,6 16 0,-5-10 0,-9-15 0,-2-3 0,9 25 0,0-4 0,-2-3 0,-3 17 0,4-29 0,-4 19 0,-6-49 0,-4-25 0,5 1 0,-4-10 0,4-5 0</inkml:trace>
  <inkml:trace contextRef="#ctx0" brushRef="#br0" timeOffset="177723">26056 3859 24575,'61'-35'0,"-1"0"0,-4-1 0,-3 0 0,-9 5 0,-2 1 0,1 0 0,-1 0 0,18-20 0,-10 18 0,-15 1 0,-8 15 0,-8 4 0,7-4 0,-15 5 0,0 5 0,-5-4 0,-1 4 0,1-13 0,7-7 0,18-15 0,-4 8 0,1 2 0,-17 21 0,-6 5 0</inkml:trace>
  <inkml:trace contextRef="#ctx0" brushRef="#br0" timeOffset="182077">10528 4633 24575,'0'0'0</inkml:trace>
  <inkml:trace contextRef="#ctx0" brushRef="#br0" timeOffset="241085">2496 9388 24575,'57'55'0,"0"0"0,-8-5 0,-4-1 0,-6-6 0,-3-2 0,24 30 0,-12-8 0,8-12 0,-21-11 0,-6-18 0,-13-11 0,-4-5 0,-1 4 0,-1-9 0,-4 4 0,5 0 0,4-4 0,2 4 0,72-43 0,-23 5 0,4-3 0,0 1 0,3-3 0,-13 1 0,2-4 0,1 0 0,12-5 0,2-1 0,-5-1-152,-19 6 0,-3 0 0,4-2 152,8-1 0,7-3 0,-2 1 0,-9 2-659,3-17 1,-8 5 658,0 9 0,-3 3 0,-12 4 0,-6 3 0,-3-3 0,-6 11 0,-11 1 0,-12 23 0,0 1 0</inkml:trace>
  <inkml:trace contextRef="#ctx0" brushRef="#br0" timeOffset="261974">8651 26136 24575,'-91'20'0,"0"-1"0,0 1 0,0 0 0,15-6 0,6-1 0,-5 3 0,-11 4 0,-8 3 0,1 1 0,13-4 0,-7 4 0,8-3 0,-16 3 0,2 0 0,13-5 0,11-3 0,18-6 0,-17-3 0,38-1 0,-12-4 0,-30 5 0,20-7 0,-28 0 0,35 0 0,-49 8 0,2-7 0,-7 0 0,4 3 0,-2 0 0,22-3 0,-3-1 0,5-1 0,-2 1 0,6 0 0,16 0 0,4 0 0,-26 0 0,17 0 0,-9-6 0,-10-1 0,11-7 0,-17-1 0,50 0 0,-16-6 0,-5-2 0,-16-7 0,16 4 0,-2-2 0,-2 3 0,-1 1 0,-9-1 0,0 1 0,9 1 0,-2 1 0,-19-9 0,9 1 0,19 7 0,-17-25 0,8 7 0,25 2 0,-29-15 0,31 13 0,-2 6 0,8 0 0,2 0 0,-9-14 0,5-8 0,-10 0 0,24 8 0,5-12 0,11 25 0,0-20 0,0 11 0,0 12 0,0-26 0,0 21 0,16-22 0,4 12 0,14 1 0,4 9 0,6-4 0,6 7 0,-11 2 0,6-1 0,22-2 0,1 1 0,-24 4 0,1 1 0,16-2 0,9 0 0,-9 3 0,25-11 0,-9 3 0,0 4 0,11 11 0,-33 1 0,0-1 0,-5 11 0,1 2 0,2-7 0,0 0 0,3-1 0,-1 2 0,18 5 0,21-22 0,-31 28 0,32-19 0,-19 5 0,2-1 0,-24 1 0,1 0 0,34-3 0,2 1 0,-21 3 0,-6 4 0,32 10 0,-14-6 0,4-2 0,-19 4 0,1 1 0,14 0 0,5 0 0,-10 2 0,4 0 0,-7 2 0,-6 1 0,1 2 0,15-1 0,9 0 0,-10 0 0,-16 0 0,-3 0-630,19-4 0,-1-1 630,-20 4 0,1 0 0,19-3 0,0 0 0,-18 3 0,3 2 0,11-2 0,6 1 0,-11 1 0,17 7 0,-10 0 0,14 3 0,-15 1 0,8 12 0,-21-7 0,10 3 0,-16-2 0,-9 4-8,6 4 0,-4 1 8,-21-9 0,37 16 0,2 1 0,-32-13 0,16 7 0,-4-1 0,-33-12 0,6 22 0,-23-9 1259,4 3-1259,2 6 17,-6-24-17,13 28 0,-13-18 0,6 25 0,-7-17 0,-20 37 0,-41 4 0,40-26 0,-1-2 0,-42 18 0,35 15 0,13-49 0,-20 38 0,19-35 0,-17 17 0,12-12 0,-3-4 0,-12 24 0,16-33 0,-6 21 0,3-19 0,20-13 0,-35 27 0,33-24 0,-23 19 0,18-18 0,-1 5 0,-9 0 0,9-5 0,-8-1 0,3 0 0,-10 5 0,4 7 0,-4 0 0,10-6 0,-39 9 0,14-13 0,-10 4 0,0-2 0,9-7 0,-21 17 0,52-28 0,1 13 0,6-14 0,5 4 0</inkml:trace>
  <inkml:trace contextRef="#ctx0" brushRef="#br0" timeOffset="268742">2126 11053 24575,'57'55'0,"0"-1"0,2 2 0,4 3 0,-9-10 0,15 12 0,-5 3 0,-7-10 0,-35-42 0,-4 16 0,-8-27 0,-9 9 0,9-9 0,-4 4 0,0 0 0,8 6 0,-11 1 0,16 8 0,-11-3 0,12 5 0,-8-5 0,4-1 0,22 8 0,-13-1 0,16 25 0,-1 5 0,-8-7 0,0 4 0,-2-3 0,-15-20 0,6-10 0,-10-8 0,57-52 0,-11-15 0,9-17 0,-1 3 0,-13 19 0,-1 3 0,4-7-891,6-10 1,5-10 0,-1 1 0,-10 8 890,0-6 0,-3 1-308,5 2 1,5-5 0,-5 5 307,-4 3 0,-1 2 0,-6 10 0,4-2 0,-7 10 0,12-7 0,-28 22 0,-17 22 0,-4 5 0,0 1 0,-1 5 0</inkml:trace>
  <inkml:trace contextRef="#ctx0" brushRef="#br0" timeOffset="435424">26500 18223 24575,'7'-36'0,"5"-39"0,32-11 0,-11 24 0,6-10 0,0 2 0,-3 9 0,1 2 0,4-2 0,14-13 0,4-2 0,-6 9 0,-10 11 0,-2 9 0,6 8 0,-6 13 0,-17 25 0,13-4 0,15 35 0,9 21 0,-4-4 0,11 11 0,-16-8 0,6 8 0,2 1 0,-3-5 0,6-1 0,-1-3 0,2 3 0,-3 2 0,4 5 0,-1-2 0,-8-10 0,3-2 0,-5-8 0,-6 0 0,-3-6 0,20-1 0,-21-11 0,15-14 0,-42-6 0,23-6 0,-8-1 0,1-5 0,3 6 0,-19-4 0,-7 9 0,-10-4 0</inkml:trace>
  <inkml:trace contextRef="#ctx0" brushRef="#br0" timeOffset="436427">28185 17005 24575,'-28'81'0,"1"1"0,-1-1 0,1 1 0,-1-1 0,0 5 0,2-1 0,1-3 0,1-5 0,-1-3 0,2-5 0,0 2 0,-2 12 0,0 3 0,1-5 0,-5 9 0,0 1 0,-1 1 0,-2 5 0,6-18 0,1-3 0,-1-2 0,1-3 0,9-23 0,-8 17 0,18-40 0,1-15 0</inkml:trace>
  <inkml:trace contextRef="#ctx0" brushRef="#br0" timeOffset="438269">28852 17834 24575,'89'-10'0,"-1"1"0,1 0 0,-14-1 0,4 0 0,4 0 0,0-2 0,-1-1 0,1-2 0,1-1 0,-1-1 0,0 0 0,-1 2 0,12-2 0,-2 0 0,0 1 0,-1-1 0,5 0 0,3-2 0,-7 2 0,-12 3 0,-8 1 0,-7 3 0,5 4 0,-7 5 0,-8 8 0,-40 33 0,-46 15 0,-29 16 0,1-3 0,17-16 0,1-2 0,-8 5 0,-2-3 0,-9 8 0,-6 2 0,-1 1 0,4-4 0,6-9-987,-9 7 1,5-7 0,-2 1 986,4-2 0,-4 4 0,4-3 0,8-9 0,9-9 0,4-4-156,-14 16 0,3-4 156,3-6 0,-27 30 0,62-55 0,-2 9 0,30-17 2907,-11 4-2907,50-9 0,14-7 0,-15-1 0,8-1 0,15-1 0,-11 2 0,8-2 0,-12-1 0,17-4 0,2-1 0,-14 4 0,-12 7 0,-1 0 121,19-7 0,9-3 1,-17 5-122,-11 7 0,-21 7 0,-23 5 0,-7 28 0,-4-16 0,-13 42 0,-10-19 0,-9 4 0,-14 9 0,-9 6 0,1-2-477,-8 10 1,-7 5 476,17-19 0,-10 7 0,-4 6 0,-2 0 0,3-3 0,7-7-1348,-14 13 1,6-8 0,-3 7 1347,9-8 0,-4 7 0,-2 2 0,3-2 0,5-5 0,-12 12 0,5-5 0,7-6 0,4 0 0,4-7 0,2-5 0,7-9 0,10-12 0,26-30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01:30:22.16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27055 19584 24575,'97'0'0,"-12"1"0,15-1 0,-8-1 0,-11-4 0,-1 0-461,7 5 1,8 1 0,-15-4 460,17-16 225,-42 14 0,2-2-225,5-7 0,2-3 114,17-4 0,5 0-114,-20 8 0,3 1 0,-7-2 0,-3-5 0,-2 0 0,14 7 0,4 0 0,8-8 0,0 0 0,-9 8 0,1-1 0,13-7 0,-2 1 351,-24 10 1,-4 1-352,40-11 0,-6 2 0,-5 7 0,-33 2 0,1-1 0,-19 7 0,19-6 0,1 1 0,-6 6 0,9-6 0,-6 6 0,3 2 0,42-1 0,-14-1 0,8 2 0,-24 2 0,2 1 0,-1-1 0,28-2 0,1 1 0,-23 0 0,0 2 0,-1 0 0,18 1 0,1 0 0,-22-1 0,2 0 0,6 0 0,0 1 0,8 1 0,-1 0 0,-5 0 0,-1 2 0,-4 1 0,4-1-196,-2-4 0,5-2 0,-1 0 0,-8 3 196,18 7 0,-4-1 0,-18-5 0,2-3 0,-3 2 0,16 1 0,-3 2 0,4 2 0,-6-2 0,12-6 0,-8 15 0,-26-15 0,-16 7 0,-13-9 0,26 6 784,-19-4-784,31 5 0,-5-7 0,3 0 0,-15 0 0,2 0 0,21 0 0,-2 0 0,11 0 0,-22-4 0,0-1 0,12-5 0,-11 5 0,-2-1 0,-3-10 0,4-2 0,0 0 0,0-5 0,-3-1 0,3-4 0,-12-3 0,-5 1 0,4-4 0,31-21 0,-72 44 0,9 0 0,-13 0 0,8 0 0,-10 0 0,0-10 0,0 8 0,-7-21 0,-10-14 0,-10-4 0,-13-31 0,-7 28 0,-2 1 0,-5-16 0,-6 8 0,2 5 0,21 21 0,-35-21 0,-3 0 0,23 14 0,1 7 0,-11-5 0,6 3 0,8 6 0,3 2 0,-6 0 0,-4-1 0,-20-16 0,2 3 0,-12 3 0,30 8 0,-4-6 0,-25-14 0,1 2 0,38 28 0,-5 0 0,-21-15 0,-17-9 0,-4-1 0,12 10 0,-2 8 0,-8 1 0,25 6 0,-12-4 0,-9-4 0,-6-2 0,-4-1 0,1 2 0,4 2 0,6 3-1131,-6 1 0,4 3 1,1 2-1,1 0 0,-2-1 1,-2-1 1130,4 0 0,-2-3 0,-2 0 0,0 0 0,1 1 0,2 1 0,3 2 0,-13-1 0,3 1 0,2 2 0,1 2 0,1 2-325,5 4 1,0 3 0,1 1 0,3 0-1,3 0 325,0-3 0,5 1 0,0-1 0,-5 2 0,-1 2 0,-5 1 0,-1 1 0,2 0 0,6-2 0,-22-4 0,6-1 0,8 3 0,6 7 0,-2-1-52,4-6 0,-11-4 0,-1 0 0,6 2 52,0 4 0,4 2 0,-2-1 0,-16-3 0,-4-1 0,2 3 0,12 3 0,2 2 0,5 4 0,-10 6 0,7 3 0,20-2 0,2 3 0,-10 5 0,5 3 5878,-16 11-5878,30-17 0,4 0 0,4 10 2383,27-18-2383,10 4 353,-4-4-353,4 10 0,-5 1 0,-6 13 0,-2 15 0,-7-1 0,-5 25 0,11-38 0,-16 21 0,20-29 0,-35 36 0,30-23 0,-25 31 0,1 5 0,15-8 0,-24 19 0,34-27 0,-9-3 0,1 2 0,1 14 0,3-16 0,0 2 0,6-6 0,2-3 0,-7 20 0,-8 24 0,-3 6 0,9-40 0,1-2 0,-3 17 0,0 2 0,-5 0 0,4-11 0,7-16 0,-1 31 0,0 2 0,3-21 0,9 12 0,3 6 0,-1 21 0,8-6 0,11-13 0,3-29 0,6-19 0,9 31 0,-16-45 0,10 23 0,4-4 0,3-4 0,27 26 0,-25-37 0,52 27 0,-36-37 0,16 18 0,3-6 0,-40-13 0,27 12 0,-32-20 0,-2 4 0,-9 0 0,0-4 0,0 4 0,0-5 0,-5 0 0,-1 0 0</inkml:trace>
  <inkml:trace contextRef="#ctx0" brushRef="#br0" timeOffset="6203">6757 19566 24575,'63'0'0,"-8"4"0,1 1 0,26-3 0,-26 1 0,-2 2 0,17 2 0,-10-3 0,0 2 0,1 2 0,-8-4 0,-2 1 0,-10 3 0,-10-6 0,48 6 0,-2-1 0,-1-5 0,-9 4 0,0 9 0,-17-9 0,1 0 0,44 20 0,-35-20 0,1-2 0,27 5 0,5-9 0,-2 4 0,1 2 0,-37-5 0,-1 0 0,28 4 0,6 0 0,9-3 0,-5-4 0,-37-2 0,4-2 0,10 1 0,14-1 0,6 0 0,-2-3 0,-1-3 0,2-2 0,0-1 0,-2 1-441,-4 2 0,-2 0 1,1 0-1,2 1 441,-3-1 0,3 0 0,2 1 0,-5 0 0,-7 2 0,4 2 0,-8 3 0,1-1 0,10-3 0,0 0 0,3 2-24,6 4 0,2 2 0,-1-1 24,-10-2 0,-2-1 0,1 1 0,3 2 0,0 2 0,-1-1 0,-4 0 0,-1 0 0,0 0 0,1 0 0,0 0 0,-2 0 0,23 0 0,-1 0-391,4 0 0,-5 0 391,-40 0 0,0 0 0,28 5 0,-1 0 0,-31-4 0,0 1 841,30 3 0,3 0-841,-8-5 0,-1 0 0,6 0 0,-1 0-1061,0 0 0,-3 0 1061,-12 0 0,-3 0 0,-11 0 0,4 0-338,15 0 1,10 0-1,1 0 338,-2 0 0,0 0 0,3 0 0,13-1 0,4 1 0,-1 1 0,-5 2 0,-1 2 0,-3-1 0,-11-3 0,-2-1 0,-2 2 0,-6 1 0,-2 2 0,3-1 0,16-3 0,4-2 0,-10 1 0,-16 0 0,0 0 0,27 0 0,12 0 0,-8 0 0,-17 0 0,3 0 0,-9-1 0,11 1 0,6-1 0,0 2 0,-6 0 0,-1 1 0,-4 1 0,0 1 0,0-2 0,3-1 0,2 0 0,-2-1 0,-4 1 239,0 3 0,-4 0 1,2 0-240,12 0 0,2 0 0,-12-2 0,-21 0 0,3-1 0,21 1 0,18 1 0,5 0 0,-11-1 0,-7-2 0,-5 0 0,3 0 0,-3 2 0,4 1 0,0 0 0,-3-1-33,6-1 1,-2-1 0,-6 2 32,23 3 0,-15 0 0,-7-5 525,-19 0 1,7 0-526,10 0 0,-1 0 0,-19 0 0,1 0 0,35 0 0,-2 0 0,-42 0 0,-2 0 0,24 0 0,0 0 0,-16 0 0,2 0 0,32 0 0,0 0 0,-32 0 0,-1 0 0,16 0 0,-5 0 0,1 0 0,-17 0 0,5 8 2398,2-6-2398,9 6 0,-12-8 0,38 9 0,-30-7 0,-10 5 0,-2 1 0,7-6 0,0 3 0,1 3 0,8 2 0,27-2 0,-27 11 0,8-6 0,2 8 0,-16-14 0,0-2 0,3 3 0,2-8 0,1 0 0,13 10 0,-13-8 0,3-1 0,-10 3 0,-1 2 0,-8-2 0,0 0 0,10-4 0,-4 2 0,5 13 0,18-13 0,-11 5 0,-10-7 0,36 0 0,-45 0 0,29 0 0,-31 0 0,2 0 0,9 0 0,15 0 0,-32-5 0,35 3 0,-54-2 0,36 4 0,-22-7 0,23 5 0,-24-4 0,2 6 0,-7-7 0,-13 5 0,4-4 0,-4 6 0,-6 0 0,15 0 0,3 0 0,-8 0 0,12-5 0,-24 4 0,-1-4 0,-6 5 0</inkml:trace>
  <inkml:trace contextRef="#ctx0" brushRef="#br0" timeOffset="257331">3097 12122 24575,'56'58'0,"9"13"0,-22-15 0,-2-1 0,17 16 0,-7 0 0,0 1 0,5 7 0,-11-4 0,-2 1 0,-15-27 0,-3-4 0,0 3 0,0-1 0,-3 0 0,-2-2 0,14 24 0,9 17 0,-21-30 0,-2 0 0,-12-28 0,18 41 0,-9-43 0,2 16 0,-3-16 0,-5-9 0,0-6 0,8-6 0,16-5 0,2 0 0,46-7 0,-27-3 0,0-24 0,12-18 0,-4-1 0,-13 11 0,-3-1 0,6-8 0,-3 0 0,7-9 0,4-5 0,0-1 0,-1 1 0,-4 8-1262,6-5 0,-3 6 0,-1 1 0,2-5 1262,-7 3 0,0-3 0,1-2 0,1 1 0,1 1 0,2 1 0,3-1 0,0 1 0,-3 3 0,-4 3 0,4-4 0,-6 5 0,8-5 0,2-2 0,8-7 0,2-2 0,-2 5 0,-10 10 0,15-7 0,-6 7 0,-12 5 0,0-1 0,-10 9 0,1-3 0,-12 17 0,-22 15 0,9 3 0,-18 3 0,-1 5 0</inkml:trace>
  <inkml:trace contextRef="#ctx0" brushRef="#br1" timeOffset="933762">23422 13238 24575,'-53'74'0,"0"0"0,1 0 0,-1 0 0,1 0 0,-7 5 0,2-2 0,0 0 0,-1 3 0,6-4 0,-1 3 0,-1 2 0,1-1 0,1-3 0,6-10 0,1-3 0,0 0 0,-1 1 0,-3 5-1639,-6 7 1,-5 5-1,-1 3 1,0-1 0,4-4-1,6-8 1142,-9 15 1,7-8-1,-2-4 1436,-7-2 0,-2-2 1,15-15-940,14-8 859,-1-9 1,3 0-860,14 0 0,4-8 0,10-15 6784,-6 0-6784,-1-4 0,-4 22 0,5-19 0,0 14 0,-21 10 0,5 13 0,-23 30 0,15 5 0,0-20 0,4 2 0,-3-18 0,9 0 0,-13 18 0,28-37 0,-7 7 0,17-34 0</inkml:trace>
  <inkml:trace contextRef="#ctx0" brushRef="#br1" timeOffset="935100">20971 15633 24575,'0'80'0,"0"0"0,0 0 0,0 0 0,0 1 0,0 5 0,0 0 0,0-6 0,0-11 0,0 5 0,0-4 0,0 4 0,0 6 0,0-6 0,-2 2 0,-3-9 0,-10 16 0,12-29 0,-4-6 0,-16-17 0,21-19 0,-13-1 0,80-25 0,-5-8 0,10-8 0,4-2 0,8-4 0,-2-3 0,-7 2 0,-2-2 0,7-6 0,0-3 0,9-7 0,3-4 0,-5 3 0,-10 6-473,-8 3 1,-8 5 0,7-4 472,-2 0 0,9-5 0,2-1 0,-5 3 0,-10 9-384,9-2 1,-10 6 383,-12 3 0,-5 3 0,15-1 0,-51 26 0,-1 5 0</inkml:trace>
  <inkml:trace contextRef="#ctx0" brushRef="#br1" timeOffset="970895">2390 17193 24575,'37'65'0,"0"1"0,-1 0 0,2-2 0,3 4 0,2 2 0,0 3 0,1 3 0,1 5 0,2 1 0,-2 0 0,-1-6-1250,3 0 0,-1-3 0,-3-3 0,-4-4 1250,-4-1 0,-5-4 0,-2-6 757,1-3 0,-4-4-757,12 33 0,-14-34 0,0-2 811,10 16-811,-10-17 0,-4-15 0,2 43 2675,-9-46-2675,-4 31 0,13-70 0,26-29 0,19-23 0,5-5-1165,-14 16 0,4-3 1,3-3-1,4-5 1,5-3 1164,-12 10 0,3-3 0,4-3 0,2-2 0,3-3 0,1-1 0,2-2 0,0-1 0,1-1 0,-12 12 0,2-3 0,1-2 0,3-1 0,0-1 0,1-2 0,0 1 0,0 0 0,0 0 0,-2 1 0,0 2 0,-2 1 0,-1 3 0,6-6 0,-2 2 0,-1 1 0,0 2 0,-2 1 0,1 0 0,-1 0 0,0-1 0,1-1 0,1-2 0,-3 1 0,3-3 0,1-3 0,1 0 0,0-1 0,-1 1 0,-2 2 0,-3 3 0,-3 4 0,-4 6 0,-5 6 0,23-18 0,-9 10 0,-5 6 0,-1-2 0,12-16 0,-4 0 0,-2 7-336,-12 17 1,-1 5 0,-8 4 335,25-29 0,-21 31 0,-12 10 0,-32 21 0,3 5 0</inkml:trace>
  <inkml:trace contextRef="#ctx0" brushRef="#br1" timeOffset="1.03434E6">31061 19776 24575,'81'0'0,"0"0"0,2 0 0,0 0 0,-5-1 0,6 2-1836,-13 2 0,10 3 1,0-1-1,-7-1 1836,21-1 0,4-1 0,-21 3 0,11 2 0,5 1 0,-3-2 0,-11-1 698,-1-3 1,-8-2 0,1 1-699,19 3 0,1 1 0,-12-2 0,-22-3 0,-11 0 1170,-1 0-1170,-35 0 0,0 0 0,-5 0 0,-1 0 0</inkml:trace>
  <inkml:trace contextRef="#ctx0" brushRef="#br1" timeOffset="1.03556E6">32431 19847 24575,'0'50'0,"0"1"0,0 8 0,0 1 0,0-1 0,0 0 0,0-2 0,0 2 0,-1 32 0,2 0 0,3-32 0,1-1 0,-4 26 0,0 1 0,2-19 0,2-4 0,3 29 0,-8-17 0,2 5 0,11-4 0,1 1 0,-6 11 0,-1-1 0,3-16 0,1-5 0,-1-13 0,-2-5 0,-5 10 0,5-8 0,-3-11 0,-4-28 0,4-10 0</inkml:trace>
  <inkml:trace contextRef="#ctx0" brushRef="#br1" timeOffset="1.10354E6">4198 25696 24575,'-69'14'0,"0"0"0,-11-5 0,-6 0 0,7 1 0,-5 0 0,3 0-1247,-7 3 0,2-4 1247,16-7 0,-2-2 0,7 1 397,8 3 1,0 2-398,-11 1 0,-7 2 0,3-3 0,-5-3 0,1-1 0,3 5 0,-4 1 0,6-1 0,-2-1 0,5-3 0,2-2 0,0 0 205,-12 2 1,1-4-206,20-9 0,2-2 0,-3 3 0,3-2 0,-20-17 0,16 5 0,11 6 0,0 0 0,-7-8 644,7 5 0,4-2-644,5-15 0,-1-27 0,18 16 0,4-4 0,6-1 0,2 0 0,-4 3 0,1-1 0,2-23 0,1 1 0,-9-25 0,12 35 0,2-2 0,0-3 0,1 4 0,4-20 0,-1 31 0,2-4 0,14-29 0,6 2 0,-9 36 0,5 0 0,7-12 0,7-6 0,1 4 0,8-7 0,3 7 0,0 11 0,1 1 0,-1-7 0,-2 5 0,5 5 0,22 3 0,-32 13 0,32 0 0,-21 1 0,11 5 0,-12 3 0,7 4 0,43-6 0,-25 6 0,25 1 0,-42 13 0,-2 2 0,21 2 0,-6 3 0,3 2 0,23 7 0,-12 16 0,-1 5 0,10 6 0,-23-4 0,9 7 0,-12-6 0,11 12 0,6 2 0,-4-1 0,-26-9 0,17 6 0,-38-18 0,25 33 0,2 3 0,-15-17 0,11 19 0,-3-3 0,-27-32 0,10 25 0,-6-20 0,24 22 0,-22-31 0,32 29 0,-29-16 0,13 1 0,-12 10 0,-14-22 0,14 33 0,-24-29 0,7 3 0,-8-8 0,2 8 0,-3-3 0,0-2 0,6-4 0,-11-14 0,9 20 0,2-1 0,-1-3 0,8 21 0,-14-20 0,6 6 0,-11 1 0,10-9 0,-9 4 0,10-7 0,-11-4 0,4-9 0,-5 9 0,0-9 0,0 4 0,0-5 0,0 0 0,0 0 0,0 0 0,0-1 0,0 1 0,0 5 0,0-4 0,0 4 0,0-5 0,0 5 0,-5-4 0,4 4 0,-9-5 0,9 0 0,-14 0 0,8 0 0,-9-5 0,10-6 0,1-2 0,5-2 0</inkml:trace>
  <inkml:trace contextRef="#ctx0" brushRef="#br1" timeOffset="1.10909E6">24454 17178 24575,'37'-14'0,"4"-2"0,13 1 0,8 0 0,10-3 0,2 0 0,-6 1 0,-2 0 0,4 0 0,-8 2 0,-6 4 0,27-4 0,-27 7 0,13 0 0,-43-4 0,-6 6 0,9-5 0,-1 5 0,13-5 0,7 3 0,-2-7 0,0 0 0,-1 7 0,-24 1 0,0 7 0,-15 0 0,-1 0 0</inkml:trace>
  <inkml:trace contextRef="#ctx0" brushRef="#br1" timeOffset="1.11057E6">24689 17315 24575,'5'65'0,"0"-1"0,1 15 0,4 4 0,15 8 0,1 1-650,-8-8 0,-1 4 650,3-4 0,3 7 0,-2-11-1130,-2-14 0,0-2 1130,-1 6 0,1 5 0,0-10 0,17 21-220,-12-24 0,4 9 0,-4-10 220,4 16 0,5-1 0,-1-2 0,-14-13 542,5-3-542,-8 3 1962,-2 1-1962,0-5 1716,-7-8-1716,4-9 0,-9-6 0,4 9 0,0 2 0,-4-23 0,9 2 0,-9 1 0,4 2 0,-5 5 0,0 15 0,5-21 0,-4 8 0,4-18 0,-5-10 0,0-1 0</inkml:trace>
  <inkml:trace contextRef="#ctx0" brushRef="#br1" timeOffset="1.11194E6">25078 18425 24575,'60'-12'0,"0"-1"0,10 0 0,5 0 0,-4-1 0,-4 0 0,1 0 0,12-2 0,10-1 0,-4 0 0,-18 3 0,-2 1 0,2-1 0,16-5 0,2-2 0,-5 2 0,8-1 0,-4 1 0,17-4 0,-16 3 0,-41 10 0,29 0 0,-47 5 0,6 4 0,0-4 0,-11 5 0,-6 0 0,-10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01:35:01.46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21764 7310 24575,'95'9'0,"0"1"0,1 0 0,-1-1 0,0 1 0,0 0 0,0 0 0,0-1 0,1 1 0,2-1 0,-3 0 0,-1 0 0,-2-1 0,-1 0 0,0 0 0,0 0 0,11 1 0,2 0 0,-2 0 0,-2-1 0,-4-1 0,-7-1-329,4-1 0,-9-1 0,-1-2 0,1 0 329,6-1 0,2-1 0,-3 0 0,-8-1 143,-10 1 0,-6 0 0,3 0-143,32 0 0,6 0 0,-14 0 0,-24 0 0,-4 0 0,36 0 0,-2 0 0,-42 0 0,-3 0 0,23 0 0,-7 0 0,-15 0 218,31 0-218,-40 0 0,-10-4 0,0 2 669,-9-2-669,-13 4 0,3 0 0,-11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01:35:19.87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22227 17391 24575,'8'88'0,"0"0"0,0 0 0,0 0 0,0-1 0,2 11 0,0-7 0,2 10 0,-1-18 0,0 9 0,1 4 0,1 2 0,1-2 0,1-7-1967,1-3 1,2-4 0,0-1 0,2-2 0,0 1 1668,0-3 0,1-1 0,1-1 0,0 3 0,-1 4 298,1 5 0,-1 7 0,1 2 0,0-1 0,0-4 0,1-7 700,4 0 1,2-7 0,-1-1 0,-2 4-701,-4 2 0,-2 5 0,-1 2 0,1-6 0,0-10 0,6-2 0,1-9 0,-4-5 0,-4 8 0,-1-15 1721,3-26-1721,-10-19 0,10-5 0,5 0 6778,31-21-6778,13-19 0,13-13 0,-11 4 0,6-6 0,10-8-967,-23 18 1,6-4-1,5-3 1,3-3 0,1-1-1,-2 0 1,-4 1 966,-6 3 0,-3 0 0,-1-1 0,0 0 0,2-2 0,4-1 0,6-4 0,-12 11 0,5-3 0,3-2 0,3-2 0,3-1 0,0 0 0,1-1 0,0 0 0,-1 1 0,-2 1 0,-2 1 0,-3 3-505,8-8 1,-3 3 0,-2 0 0,0 2 0,-2 0 0,1-1 0,1 1 0,1-2 0,3 0 504,-8 5 0,0 1 0,1-1 0,0 1 0,0-1 0,2-1 0,1 0 0,1-2 0,2-1 0,2-1 0,2-2-190,-9 7 0,4-3 1,1-1-1,3-3 1,1 0-1,2-1 0,0-1 1,1 0-1,0-1 1,-1 2-1,0-1 0,-2 2 1,-2 1-1,-1 2 1,-4 1-1,-2 3 190,15-11 0,-5 3 0,-3 2 0,-1 2 0,-2 0 0,-1 1 0,1 0 0,2-2 0,2-1 0,2-4-45,-10 10 0,2-4 1,3-1-1,1-1 1,1-2-1,1 0 0,0 0 1,-1 1-1,-1 0 1,-1 2-1,-3 2 0,-3 2 1,-3 3-1,-5 3 45,21-14 0,-3 1 0,-4 3 0,-3 4 0,-6 4 0,-6 5 0,-8 7 0,21-9 0,-8 6 1362,23-25 1,-17 19-1363,-52 43 1018,-18-6 1,-1 9-1,-16 0 1</inkml:trace>
  <inkml:trace contextRef="#ctx0" brushRef="#br0" timeOffset="191490">15300 5884 24575,'0'-83'0,"0"-17"0,0 46 0,0-7 0,0 17 0,0 9 0,0 2 0,0-4 0,0-2 0,18-10 0,6-10 0,15-3 0,-2 10 0,-3 11 0,-12 19 0,13-3 0,-11 18 0,19-8 0,9 14 0,-20-4 0,38 5 0,-38 5 0,22 3 0,-9 10 0,-22-4 0,21 12 0,-24-8 0,23 25 0,-21-13 0,26 26 0,-31-19 0,19 20 0,-24-22 0,4 15 0,-10-31 0,-1 20 0,0-15 0,-4 2 0,4 0 0,-5-1 0,0 27 0,0-15 0,0 8 0,0-24 0,0-9 0,0 9 0,0-9 0,0 4 0,0-5 0,-10 4 0,-2-3 0,-15 4 0,0-3 0,-13-2 0,-6 4 0,-26 4 0,-19 5 0,43-9 0,0-1 0,-19 3 0,-5 9 0,54-18 0,-49 43 0,49-32 0,-27 28 0,32-40 0,-7 8 0,8-14 0,-4 4 0,5-10 0,5-14 0,1-14 0,5-4 0,5 6 0,-4 12 0,4 8 0,-5 0 0,0 0 0,0 0 0,0 0 0,0 0 0,0 0 0,0 5 0,0 1 0</inkml:trace>
  <inkml:trace contextRef="#ctx0" brushRef="#br0" timeOffset="198226">26858 19494 24575,'77'5'0,"0"1"0,-10-1 0,-6-2 0,22-3 0,-23 0 0,6 0 0,1 0 0,-7 0 0,6 0 0,-2 0 0,-16 0 0,48 0 0,-45 0 0,17 0 0,5 0 0,0 0 0,-3 0 0,-5 1 0,13-1 0,-5-1 0,-4-3 0,-2 0 0,8 3 0,3 0 0,21-8 0,-4 1 0,-38 7 0,-1 0 0,27-4 0,0 1 0,-21 4 0,-1 0 0,10 1 0,5-2 0,16-3 0,5 0 0,-23 3 0,3 1 0,4-1 0,2-1 0,5 0 0,0-1 0,-5 2 0,-4 0 0,-5 1 0,3 1 0,20-1 0,4 0 0,-7 0 0,0 0 0,-3 0 0,-14 0 0,3 0 0,-3 0 0,20 0 0,2 0 0,-24-1 0,7 1 0,0 0 0,-8 1-256,19 3 1,0 2 255,-21-1 0,8 2 0,1-1 0,-8 0 0,23 1 0,-2 2 0,-3 7 0,5 4 0,-7-4 0,-2-8 0,-3 0-375,-16 4 1,2 4 0,-7-3 374,33 6 0,-34-5 0,-2 1 0,13-2 0,-13-2 0,11 3 0,1-3 0,1-5 0,1-3 0,-3 1 0,9 7 0,0-1 0,-6-6 0,3-1 0,-22-2 0,-28-1 481,24 0-481,-24 0 0,6 0 0,-5-5 0,-12 4 0,-11-4 0</inkml:trace>
  <inkml:trace contextRef="#ctx0" brushRef="#br0" timeOffset="199422">31090 20134 24575,'80'-4'0,"1"0"0,-1 1 0,0-1 0,-3 0 0,-2 1 0,4-1 0,5-3 0,-1-2 0,9-4 0,3-2 0,-1 1 0,-3-1 0,-8 3 0,0 1 0,-7 1 0,-2 1 0,1-3 0,12-3 0,4-3 0,-7 2 0,-16 3 0,16 0 0,-76 13 0,7 0 0</inkml:trace>
  <inkml:trace contextRef="#ctx0" brushRef="#br0" timeOffset="200742">32158 20179 24575,'5'74'0,"0"0"0,0 0 0,5 1 0,5 11 0,2 6 0,1 0 0,-2-9 0,-3-13 0,2 15 0,0-3 0,1-7 0,6 15 0,0 4 0,-1-11 0,-7-21 0,0 5 0,1 11 0,-15-55 0,0 11 0,0-17 0,0 0 0,0 4 0,0-14 0,0 3 0</inkml:trace>
  <inkml:trace contextRef="#ctx0" brushRef="#br0" timeOffset="209556">2300 8370 24575,'42'50'0,"0"1"0,2-9 0,1 2 0,12 26 0,1 4 0,-5-12 0,-2-3 0,-14-7 0,-3-3 0,0-2 0,-6-10 0,-13-22 0,15 27 0,-17-17 0,5 2 0,-7-13 0,28-26 0,17-20 0,14-19 0,9-14 0,0 2-2262,-11 17 1,-1 2 0,5-6 2261,-5-2 0,5-8 0,3-2 0,-3-1 0,-7 4 0,-8 4 0,-6 2 0,0 0 0,5-1-908,4-1 1,5 0 0,3-2-1,-2 1 1,-4 0 907,2-5 0,-4-1 0,0 2 0,2 1-242,8 0 0,4 1 0,-3 3 0,-7 5 242,9-8 0,-5 4-336,6-3 1,-11 10 335,-24 22 931,4-4 0,-37 29 1,-1 0-1</inkml:trace>
  <inkml:trace contextRef="#ctx0" brushRef="#br0" timeOffset="232558">13568 8745 24575,'87'-14'0,"-1"-1"0,9 0 0,8-1 0,-11 3 0,-17 5 0,-3 1 0,1 0 0,6 0 0,-5-1 0,15-7 0,-12 3 0,-4 8 0,-21-5 0,-1 1 0,20 1 0,-8 6 0,8-5 0,4-2 0,-20 4 0,1 0 0,28-3 0,1-1 0,-24 1 0,-4-1 0,30 0 0,-7 2 0,-26 1 0,5-1 0,28 2 0,3-2 0,-19-5 0,2 1 0,0 5 0,5 2 0,-1 1 0,-2-2 0,0 1 0,-2 1 0,18 1 0,7 2 0,-23 0 0,10 1 0,4 0 0,-5 0 0,-13 1 0,7 4 0,-1 1 0,2-2 0,12 0 0,4 0 0,-4 1 0,-13-1 0,-1 0 0,-1 1 0,0 0 0,21 5 0,-1 2 0,3-1 0,-9-4 0,4 0 0,-3 0 0,-9 2 0,14 8 0,-5 1 0,-14-5 0,2-1 0,-10-2 0,-15-5 0,0 1 0,15 5 0,8 3 0,-7-5 0,-16-8 0,-3 0-371,25 13 0,-1 0 371,16-14 0,-9 13 0,7 1 0,-8-9 0,0-1 0,10 4 0,2 2 0,6 2 0,-7-1 0,-34-6 0,-2-1 0,17 4 0,-3 1 0,15 5 0,-13-14 0,9 2 0,10 1 0,-5 1 0,6 0-859,-18-5 1,7-1 0,1 0 0,-8 2 858,25 4 0,-3 0 0,-11-5 0,4-2 0,-12 1 306,-24 0 1,-1 0-307,16 0 0,7 0 0,-8 0 0,-14 0 0,0 0 0,20-3 0,11 0 0,-6 0 0,-2 3 0,1-2 0,-3-3 0,5-3 0,-6 3-601,0 4 1,-3-1 600,3-8 0,4-2 0,21 5 0,-1 1 0,-31-1 0,3 0 0,24-4 0,11 0 0,-16 2 0,11 4 0,-14-9 0,-3 1 0,1 12 0,-18-6 3309,31 1-3309,-22 4 0,-1-5 0,-9 7 0,4 0 0,23 0 0,-24 0 0,25 0 0,-47 0 0,11 0 727,8 0 0,4 0-727,-18 0 0,0 0 0,20 0 0,-2 0 0,13 0 0,-23 0 0,-12 5 0,-11-4 0,-14 4 0,-15 0 0,4-4 0,-4 4 0,5-5 0,0 0 0,-5 0 0,-1 0 0</inkml:trace>
  <inkml:trace contextRef="#ctx0" brushRef="#br0" timeOffset="249058">33430 19410 24575,'-59'-40'0,"-1"-1"0,8 10 0,3-1 0,4-8 0,4 3 0,-8 10 0,-12-35 0,31 49 0,15-26 0,2 24 0,13-15 0,0 12 0,-5 1 0,4 2 0,-4 4 0,5-1 0,0-4 0,0-3 0,-6-21 0,4 6 0,-13-51 0,13 35 0,-3-11 0,0-16 0,7 8 0,13 10 0,3 1-346,-7-39 0,3 5 346,30 19 0,-17 20 0,-12 20 0,7-9 0,-8 21 0,4 2 0,-2 3 0,-4 4 0,3-4 692,-4 10-692,5-4 0,-4 9 0,9-9 0,0 9 0,-4-9 0,53 1 0,-13 2 0,17-6 0,-20 11 0,-22-3 0,-9 5 0,3 0 0,-10 0 0,4 0 0,6 0 0,-4 5 0,17-3 0,-1 16 0,42 10 0,-24 2 0,6 3 0,-31-11 0,4 27 0,-13-16 0,2 36 0,-11-36 0,-6 0 0,9 20 0,-1-14 0,2 14 0,0 2 0,4-1 0,-1 7 0,0-4 0,-3-17 0,6 37 0,-15-44 0,-1 24 0,-2 0 0,-4-3 0,9 26 0,-9-51 0,4 18 0,-5-28 0,0-1 0,0 42 0,0-34 0,0 33 0,0-46 0,0 6 0,-5 2 0,4-8 0,-9 16 0,-11 4 0,-6 2 0,-2-2 0,5-10 0,13-17 0,-5 9 0,4-8 0,-14 13 0,13-7 0,-26 9 0,19-5 0,-10 2 0,9-8 0,4-1 0,0-4 0,-4 5 0,9-5 0,-4-1 0,5-5 0,-5 0 0,4 5 0,-8-4 0,3 4 0,0-5 0,-34 0 0,31 0 0,-39 0 0,45 0 0,-20 0 0,21 0 0,-8 0 0,20 0 0,2 0 0,5 0 0,-1 0 0</inkml:trace>
  <inkml:trace contextRef="#ctx0" brushRef="#br0" timeOffset="263275">24804 20960 24575,'-76'-20'0,"0"0"0,0 0 0,8 2 0,1 0 0,2 1 0,-25-3 0,4 3 0,9 6 0,6 2 0,18 3 0,2 4 0,-5 8 0,7 3 0,13-6 0,-19 25 0,25-24 0,1 16 0,-51 13 0,11 4 0,-5 4 0,10-9 0,-4 3 0,-12 14 0,-7 7 0,12-6 0,25-15 0,0 2 0,-6 6 0,-10 7 0,-1 4 0,7 1 0,-3 14 0,6 3 0,-1-3 0,0-10 0,-1-3 0,4 2 0,4 6 0,4 2 0,7-11 0,-8 9 0,18-18 0,-3 2 0,20-27 0,-1 11 0,2-4 0,-7 17 0,11 2 0,-3-5 0,11 57 0,8-37 0,1 32 0,6-56 0,26 16 0,-23-35 0,26 19 0,20 11 0,-2-6 0,-3-13 0,1-3-559,4 8 0,4 4 1,-3-6 558,2-9 0,-3-5 0,2-2 0,0-1 0,-4-5 0,2 1 0,8 9 0,3-3 0,10-10 0,-3-3 0,-27 4 0,0-1 0,20-7 0,-2-2 1676,16-6-1676,-15-7 0,0-4 0,-23 7 0,-1-2 0,23-9 0,3-5 0,4-9 0,-3-3 0,-18 8 0,-1-3-760,15-8 0,-6-1 760,-6-8 0,-7-8 0,-4-1 0,-12 9 0,4-11 0,1-3 0,6-8 0,-24 22 0,5 5 0,-1 4 0,-13 17 0,15-26 0,-19 37 1520,6-15-1520,-12 17 0,5-44 0,-9 27 0,5-42 0,-7 42 0,0-1 0,0 14 0,-25-45 0,-5-17-585,-8 6 0,-11-15 0,0-3 585,15 22 0,1 0 0,-1-3 0,-3-4 0,-3-4 0,-4-6 0,-1-1 0,2 2 0,3 6 0,-6-16 0,3 7 0,2 2-222,1 2 1,2 0-1,8 19 222,5 11 0,2 16 0,17 26 0,0 0 0,-3 5 1693,7-4-1693,-7 9 727,7-9-727,-12-1 0,7-1 0,-9 1 0,10 6 0,1 5 0</inkml:trace>
  <inkml:trace contextRef="#ctx0" brushRef="#br0" timeOffset="277117">23538 26018 24575,'34'67'0,"-1"-1"0,-5-7 0,9-1 0,10 9 0,-9-15 0,-11-18 0,35 35 0,-52-58 0,-4-5 0,5-1 0,0-10 0,8-9 0,15-25 0,6-8 0,-4 10 0,5-6 0,11-16 0,14-17 0,6-8 0,-3 3 0,-10 12 0,-9 12 0,-7 7 0,7-7 0,8-12 0,11-14 0,2-2 0,-6 7 0,-16 18 0,-14 17 0,-5 5 0,14-25 0,-3 7 0,-14 25 0,-1-7 0,-11 17 0,-2 1 0,-2 2 0,10-10 0,4-3 0,-1-1 0,8-4 0,-21 15 0,8 6 0,-13 4 0,5 0 0,-5 5 0,-1 1 0</inkml:trace>
  <inkml:trace contextRef="#ctx0" brushRef="#br0" timeOffset="286659">23347 26864 24575,'-51'-40'0,"0"1"0,-11-11 0,1-3 0,5-9 0,2 0 0,3 13 0,-1-4 0,2-11 0,-1-9 0,6 11 0,13 22 0,0 1 0,-8-15 0,-5-9 0,6 5 0,7 3 0,3 4 0,-4 5 0,1-1 0,-2-14 0,5 6 0,8 12 0,-24-28 0,20 23 0,0 4 0,-2 10 0,-7-15 0,2 1 0,14 21 0,-35-41 0,-7-13 0,25 23 0,1-1 0,-18-13 0,2-1 0,22 18 0,4 7 0,-1 3 0,5-14 0,1-4 0,-13-9 0,12 5 0,0-13 0,1 5 0,-3 2 0,1-1 0,2 1 0,0-7 0,0 5 0,-10-10 0,2 0 0,11 14 0,1-4 0,0 4 0,-10-15 0,1 1 0,10 20 0,2-2 0,1-2 0,-1-8 0,2-2 0,0 8 0,-1 13 0,0-2 0,-1-25 0,1-12 0,1 16 0,-4 0 0,0-12 0,-2-10 0,8 35 0,0 0 0,0 3 0,-4-5 0,0-6 0,3-10 0,-1-16 0,2-3 0,1 11 0,1 12 0,2 7 0,1-3-212,-1-19 0,0-4 0,2 5 212,1 14 0,1 3 0,1 8 0,-1 11 0,0 0 0,0-2 0,0-7 0,0-1 0,0-5 0,0-2 0,0 3 0,-1-16 0,2-2-965,1 3 0,1-7 1,2 9 964,1 12 0,4-3-284,2 0 1,2-12 0,2-1-1,0 8 284,-2 9 0,1 6 0,0-2 0,4-14 0,0-1 0,1 9 0,1 10 0,0 4 253,-2-7 1,1 3-254,0 19 0,-1 2 0,0-17 0,-3 4 0,6 2 0,-1 23 2788,4-35-2788,18 21 0,16-4 0,-7 1 0,-12-6 0,5-5 0,4 12 0,12-6 0,7-4 0,3-2 0,-3 0 0,-6 3 0,2-4 0,1 0 0,-1-1 0,-1 2 0,-2 4 155,14-12 0,-3 5 1,0 0-1,4-4-155,-9 7 0,6-6 0,2-1 0,-3 2 0,-8 7 0,-12 10 0,2-4 0,-7 8 0,12-4 0,-6 5 0,-15 7 0,16 10 0,-14 0 0,31-5 0,11 5 0,-7 1 0,23 7 0,-46 10 0,-3 2 0,7 0 748,12 7-748,-16 0 0,17 13 0,0-3 0,17 27 0,-50-12 0,32 20 0,-35-14 0,39 34 0,-37-21 0,0 2 0,6-3 0,2 3 0,10 32 0,-2-3 0,5-11 0,-15-7 0,4 13 0,-5-10 0,14 18 0,-10-10 0,-2 4 0,-13-9 0,-7-6 0,-1 0 0,8 4 0,4 4 0,-1-7 0,0-3 0,1-8 0,-1 1 0,3 18 0,-3 1 0,-11-16 0,-3-2 0,1 2 0,-2 3 0,4 15 0,0 5 0,2 13 0,0-3 0,-7-31 0,-1-2 0,4 27 0,-3-10 0,-7-32 0,6 37 0,-5-27 0,7 41 0,2-24 0,-10 13 0,-3 19 0,1-7 0,4-10 0,0 1-146,-3 14 0,0 9 0,-2-8 146,1-8 0,-1-9 0,-2-16 0,0-2 0,-4 5 0,0-3 0,0 15 0,0 5 0,0-24 0,0 14 0,0 0 0,0 14 0,0-6 0,0-6 0,0 4 0,0 13 0,0 18 0,0 0 0,0-18 0,0-19 0,0 3 0,0 9 0,0 21 0,0 7 0,0-5 0,0-19 0,0 1 0,0-2 109,0-4 1,1 9-1,-1 7 1,-1 5-110,-1-10 0,0 10 0,-1 3 0,1-1 0,-1-5 0,1-10 0,1-9 0,1-10 0,-1 1 0,0 13 0,0-1 0,-1 13 0,0 9 0,0 4 0,0-1 0,0-4 0,0-9 0,1-14 0,1 22 0,1-16 0,-2 1 0,0-9 0,-2 3 0,1-3 0,0-10 0,1 4 0,0-8 0,-4 4 0,1-8 0,4-5 0,1-6 0,-2 2 0,-5 31 0,4-30 0,-2 2 0,-3 1 0,-13 3 0,7-10 0,-3 0 0,-13 11 0,-18 20 0,26-35 0,-12 5 0,-4 31 0,17-42 0,-24 37 0,-7 3 0,3-25 0,11-2 0,-5 12 0,4-11 0,-14 5 0,21-12 0,3-1 0,-5-3 0,12-9 0,-14 3 0,-2-1 0,3 5 0,-22 12 0,-1 0 0,19-10 0,-31 15 0,23-14 0,12-25 0,-14 14 0,5-11 0,6 6 0,1-11 0,-11 18 0,-11-11 0,5-3 0,-28-1 0</inkml:trace>
  <inkml:trace contextRef="#ctx0" brushRef="#br0" timeOffset="286659">23948 27092 24575,'-41'-2'0,"-13"0"0,27 1 0,-65-34 0,54 13 0,-26-11 0,39 19 0,14 14 0,0 0 0,0 0 0,5-5 0,-4 3 0,14-7 0,-8 8 0,9-4 0</inkml:trace>
  <inkml:trace contextRef="#ctx0" brushRef="#br0" timeOffset="304978">2678 10419 24575,'0'92'0,"0"-1"0,0-27 0,0 2 0,0 13 0,1 9 0,-2-2 0,-2-9 0,-1-2 0,1-3 0,1 17 0,1-2 0,-4 1 0,0-1 0,4-11 0,2-5 0,-1-20 0,0 0 0,0 24 0,0 1 0,0 21 0,0-36 0,0-7 0,0-23 0,0-8 0,0 11 0,0-20 0,5 33 0,-4-30 0,4 35 0,2-10 0,-6 27 0,6 10 0,-7-4 0,0 2 0,0 12 0,-4-12 0,-1-6 0,3-23 0,-6 7 0,8-34 0,0 8 0,0-20 0,0 5 0</inkml:trace>
  <inkml:trace contextRef="#ctx0" brushRef="#br0" timeOffset="328978">28507 11662 24575,'59'65'0,"1"1"0,-1-1 0,0 0 0,0 0 0,-3-6 0,-2-4 0,-2-1 0,-2 0 0,6 14 0,-4 0 0,-5-8 0,-2-9 0,-5-4 0,-2 5 0,-2-3 0,25 22 0,-15-9 0,-21-36 0,19 31 0,-25-37 0,0 11 0,0-11 0,-12-3 0,9-4 0,-5-4 0,41-55 0,22-40 0,-21 26 0,5-6 0,3-6 0,3-6-878,-14 16 1,2-4-1,2-3 1,1-3-1,2-2 1,1-2-1,0-1 878,-2 4 0,2-2 0,1-2 0,1-1 0,1-2 0,0 0 0,0-2 0,-1 0 0,-1 0-475,-3 3 0,-1-2 0,0-1 0,0-1 0,0 0 0,0 0 1,-1 0-1,0 2 0,-2 1 0,0 2 475,5-6 0,-1 2 0,-1 1 0,0 1 0,-1 1 0,0 0 0,0-1 0,1 0-177,1-2 1,0-1-1,0-1 1,0 1-1,0 0 1,-1 2 0,-2 1-1,0 4 177,5-10 0,-1 2 0,-1 2 0,-1 2 0,0 3 0,-2 3 0,1 2 0,-2 4 0,0 2 0,0 0 0,0-3 0,7-11 0,3-6 0,-1 2 0,-5 7 0,-10 16 0,-2 6 0,-6 9 0,5-7 0,-8 13 0,-24 30 0,-6 10 0</inkml:trace>
  <inkml:trace contextRef="#ctx0" brushRef="#br0" timeOffset="344469">6659 17345 24575,'-56'72'0,"0"0"0,1 0 0,-1 0 0,1 0 0,-1 0 0,-2 6 0,5-6 0,-1 4 0,-6 10 0,16-19 0,-5 7 0,-2 6 0,-2 3 0,-1 2 0,1 1 0,1-3 0,3-3 0,3-5-1471,-5 9 1,4-5-1,2-3 1,1 0 0,-2 4-1,-3 4 1471,6-8 0,-2 4 0,-2 3 0,-1 3 0,0 0 0,0-2 0,2-2 0,2-4 0,4-5 0,-11 14 0,4-6 0,1-4 0,3 0 0,0 4 0,5-4 0,1 4 0,1 0 0,2 0 0,1-4 0,4-6 0,-11 21 0,6-8 0,0 6 0,10-15 0,0 4 0,0 3 0,1 1 0,1 0 260,0 2 1,0 1 0,1 0 0,1 1 0,2 0-261,1 0 0,2 0 0,2 1 0,1 1 0,0 0 0,1 7 0,1 3 0,1 0 0,1-4 0,2-7 0,-2 10 0,1-8 0,8 7 0,7-9 0,4 8 0,4 2 0,4-4 0,4-11 0,14 0 0,7-10 0,1 7 52,-13-10 1,-1 6-1,2 3 1,5 0 0,8-4-53,7-5 0,7-2 0,6-1 0,4-1 0,2 1 0,1-1 0,-2-2 0,3-1 0,2 0 0,1 0 0,2 0 0,0 0 0,1-1-322,-10-6 0,1 1 1,-1-1-1,1 0 1,2-1-1,2 0 0,2 0 1,4-1 321,-9-8 0,3 1 0,3 0 0,1-1 0,3 0 0,-1 0 0,2-2 0,-2-1 0,-1-1 0,-1-3 0,-3-2-152,10 2 1,-2-2 0,-1-2 0,-1-3-1,0-1 1,-1-1 0,1 0 0,1 1 151,1-2 0,-1 0 0,1-1 0,0 0 0,0-1 0,0 0 0,0-1 0,0 0 0,10 4 0,1-1 0,-1 0 0,0 0 0,0-2 0,-2 0 0,0-2-411,6 0 1,0-1 0,-2-1-1,-1-2 1,-1 0 0,-2-1 410,3 0 0,-4-1 0,-1-1 0,2 0 0,6-1-265,-7-2 1,7 1 0,5 0-1,-1 0 1,-3-3 0,-7-2 0,-10-3 264,19-3 0,-14-6 0,14 2 0,-18 1 0,10 2 0,8 1 0,3 0 0,0-2 0,-3-3 0,-6-2-146,-5-6 1,-3-3 0,-3-2 0,0 0 0,1 0 0,2 3 145,6 3 0,1 3 0,0 1 0,1-1 0,0-2 0,0-5 39,4-5 0,4-4 0,-1-2 0,-3-2 0,-6 1 1,-11 3-40,8-2 0,-13 2 0,6-4 295,2-2 1,7-3-1,-1-3 1,-7-2-296,-3-7 0,-6-2 0,5-5 424,-13 10 1,4-2-1,3-2 1,1-3-1,0-3-424,-4 0 0,0-2 0,1-3 0,1-2 0,2-4 0,2-3 0,-10 8 0,2-4 0,3-4 0,1-1 0,1-2 0,-2 1 0,-2 0 0,-3 2 0,-4 3 287,8-8 0,-5 2 1,-2 1-1,-3 0 1,2-2-1,1-3-287,2-4 0,4-5 0,2-3 0,-3 0 0,-3 2 0,-8 6 0,-11 8 0,1-10 0,-12 8 0,-1 0 0,3-6 0,-2-1 0,-3 0 1324,-4 2 1,-3 0 0,-1 1-1325,-1 1 0,0 0 0,-2-1 0,-3 1 0,-2 0 0,0-4 0,2-17 0,0-3 0,-5 1 0,-8 12 0,-4 1 0,0 0 82,2 1 1,-1 0 0,-2 3-83,-6-26 0,-2 8 0,6 28 0,-2 4 606,-7 2 1,-2-1-607,-6-25 0,-3-4 0,0 5 0,-9-1 977,-3 21 0,-9 1 1,-4-4-978,-3 1 0,-6-4 0,-1 2 0,2 4 0,5 6 0,2 4 0,-12-10 0,9 12 0,-9-9 0,-7-7 0,-4-4 0,-3-2 0,1 1 0,3 3 0,6 6 0,8 9-582,-7-9 1,11 10 0,-1 0 0,-15-9 581,10 13 0,-8-8 0,-8-4 0,-5-4 0,-4-3 0,-2 0 0,0 1 0,3 2 0,3 5 0,7 6 0,7 6-331,-12-5 0,11 8 0,2 5 1,-3 0-1,-9-6 331,-2 0 0,-8-4 0,-5-2 0,-4-1 0,1 0 0,3 1 0,6 4 0,9 4 0,-7-9 0,11 6 0,-1 0 0,-15-4 0,17 14 0,-9-2 0,-9-3 0,-4-1 0,-3-1 0,-1 0 0,2 1 0,5 1 0,6 3 0,10 3-790,-9-8 0,12 4 0,4 2 1,-6-1-1,-15-3 790,13 10 0,-9-1 0,-9-3 0,-6-1 0,-4-1 0,-2 0 0,-1 1 0,3 1 0,3 2 0,5 2 0,9 3 0,9 3 0,-14-5 0,14 6 0,4 2 0,-4 0 0,-14-3 0,13 6 0,-10-3 0,-7 0 0,-5-1 0,-3-1 0,-1 1 0,0 1 0,4 1 0,5 1 0,7 3 0,10 2 0,-12-1 0,13 3 0,5 3 0,-5-1 0,-11-3 0,8 1 0,-7-3 0,-8-1 0,-4-2 0,-2 0 0,-1 1 0,3 0 0,2 1 0,7 2 0,8 3 0,-21-2 0,10 3 0,4 3 0,0-1 0,-3-2 0,5 0 0,-1 0 0,0-2 0,-1 1 0,1 1 0,2 0 0,-10 0 0,0 0 0,1 1 0,4 2 0,6 2-531,-13 1 0,8 3 0,-1-2 531,-8-6 0,0-3 0,7 3 625,-8 5 0,17 2-625,18-2 2415,28 8-2415,-8 0 1192,19 0 1,17 0 0,-3 0-1</inkml:trace>
  <inkml:trace contextRef="#ctx0" brushRef="#br1" timeOffset="1.01736E6">5801 3783 24575,'-7'87'0,"0"1"0,0-1 0,1 1 0,-1-1 0,0 0 0,0 1 0,-2-1 0,0-4 0,0-2 0,1-2 0,1 3 0,2 6 0,1 4 0,2-1 0,-1-7 0,0-13-1036,-3 8 0,0-8 1036,4 27 0,4-7 666,10-10-666,-9-56 342,31 20-342,-15-36 0,45 14 0,-16-21 0,17 1 0,30 1 0,14 0 0,-1 1 0,-17-3 0,-11 0 0,-8-1 0,15-1-143,-19 1 0,9 0 1,8 1-1,6-1 1,4 0-1,2-1 1,1-1-1,-1-2 1,-2-2 142,-4-2 0,2-3 0,2-1 0,1-2 0,-1-1 0,1 0 0,-1 0 0,-1 1 0,-2 1 0,-2 2-738,7 1 0,-4 2 0,-1 1 0,-2 0 1,1 0-1,2-1 0,3-1 0,6-2 738,-12 0 0,4-2 0,5-1 0,3 0 0,1-2 0,1 0 0,0 0 0,-2 1 0,-3 0 0,-3 1 0,-6 2 0,-5 1 0,13-1 0,-7 3 0,-5 0 0,-2 1 0,-2 0 0,0 1 0,2-1 0,11-1 0,0 0 0,-1 1 0,-1 0 0,-2-1 0,-4 1 0,0-2 0,-2 0 0,-2 0 0,-5 0 0,-5 2 0,10 0 0,-8 2 0,3-2 0,9-4 0,2-2 0,14 1-226,-22 5 1,8 2 0,8 0 0,4 0 0,2 1-1,0-1 1,-3 0 225,-9 0 0,1 0 0,0-1 0,1 0 0,0 1 0,1-1 0,0 2 0,0 0 0,-7 0 0,-2 2 0,0 0 0,0 1 0,1-1 0,3 0 0,3 0 0,3 0 0,6-2 0,-19 1 0,7-1 0,4-1 0,4 0 0,2 0 0,4 0 0,0-1 0,0 0 0,1 0 0,-3 1 0,-1-1 0,-4 1 0,-3 0 0,-6 1 0,-5 0 0,-7 1-556,32-1 0,-15 2 0,-7 0 0,0 1 0,5-2 0,14 0 556,-20 0 0,9-1 0,7-1 0,5 0 0,5-1 0,1 1 0,0-1 0,-2 0 0,-4 1 0,-5 1 0,-7 0 0,-10 1 0,-11 1 0,24 1 0,-18 1 0,-4 1 0,8-1 0,11-4 0,5-2 0,3 0 0,3 0 0,-1 0-14,-14 3 1,1 1-1,1 0 1,0-1 0,1 0-1,2-2 14,-9-2 0,1-1 0,1-1 0,1 0 0,0-1 0,0 1 0,0 1 0,3 1 0,2 0 0,-1 1 0,1 0 0,-1-1 0,-1 1 0,-2-1 0,8-1 0,0-1 0,-1 1 0,-3-1 0,-3 1 0,-6 0 0,3 0 0,-8 1 0,1-1 0,12 1 342,-9 1 1,10 0 0,7-1 0,4 1-1,1 0 1,-5 0 0,-6 0 0,-10 1-343,12 0 0,-11 0 0,-2 0 0,9 0 0,1 0 0,9-2 0,4 1 0,0 0 0,-8-1 0,-11 1 0,14-2 0,-11 0 0,-19 2 0,2 4 738,23-4 1,5 2-739,-48 4 0,-2 0 0,11-3 0,2-1 0,-1-3 0,-5-3 0,11-10 0,18-4 0,-37 12 0,3 0 2611,5-1 0,0 0-2611,2-1 0,-2 0 1185,-3 4 0,-8-4-1185,-9-18 1433,-47 9-1433,1-5 0,-42 1 0,-30 0 0,4 1 0,11-1 0,-7 1 0,-10-2 0,-16-3 0,-2-1 0,9 3-258,13 2 0,6 2 1,-2 1 257,-10-1 0,-2 1 0,7 1 0,1-1 0,-1 1 0,-10 3 0,-9 1 0,7 2 0,4 0 0,1 1-807,-6 3 0,-8-1 1,9 2 806,10-2 0,6 2 0,13 6 0,-9-2-955,3-2 1,-15-3-1,-9-2 1,-2-1 0,5 1-1,14 2 955,-2 0 0,10 1 0,-15-3 0,15 4 0,-12-3 0,-8 0 0,-7-2 0,-2 0 0,-1 0 0,1 1 0,6 0 0,6 1-639,-10-1 1,5 0 0,3 2 0,1-1 0,0 0 0,-1 0 638,-2-1 0,1-1 0,0 0 0,-1 1 0,1 0 0,-1 2-82,-2 1 0,-1 1 1,0 1-1,0 0 1,1 1-1,2 0 82,-9-2 0,0 0 0,2 1 0,4 2 0,6 1 0,-11 4 0,8 2 0,-16-3 0,22-2 0,-14-3 0,-9-1 0,-4-1 0,-1-1 0,6 2 0,9 1 0,14 3-358,-17 1 0,16 4 0,-10-3 358,13-3 0,-8-3 0,-5-1 0,-1 0 0,2 2 0,4 2 0,2 4 0,4 3 0,0 1 0,1 0 0,-3-3 0,-7-4 0,-2-2 0,-1-1 0,0 1 0,2 2 0,2 4 0,1 1 0,0 1 0,0 0 0,0-2 0,2-2 0,1-2 0,-1 1 0,-1 0 0,-4 2 0,-2 3 0,-6 3 0,-2 0 0,2 1 0,4-1 0,9 0 0,7-2 0,10 0 0,-2 0 0,-15 0 0,14 0 0,-9 0 0,-8 0 0,-7 0 0,-4 1 0,-2-1 0,0 0 0,2 1 0,3 0 0,6-1 0,7 1 0,-19 0 0,8 1 0,4 0 0,1 0 0,-3-1 0,-5 0 0,14-1 0,-3 0 0,-3-1 0,-2 0 0,0 0 0,0 0 0,0 0 0,1 1 0,3 0 265,-3 2 0,1 0 0,0 1 1,1 0-1,1 0 0,0 0 1,0-1-1,0-1-265,-12 0 0,-1-2 0,0 0 0,1-1 0,2 1 0,3 1 0,4 0 0,-8 3 0,7 1 0,2 0 0,-2 1 0,-7-2 0,14-1 0,-8-2 0,-3 1 0,-2-1 0,1 0 0,6 1 0,7 1 0,11 1 0,-16 4 0,14 1 0,-9 1 0,-4-3 0,-9 0 0,-6 0 0,-1 1 0,3 0 0,2 0 0,-1 1 0,1 0 0,3 1 0,7-1 0,10 0 0,6 0 0,1 1 0,-5 0 0,-6 0 0,-8 1 0,0 0 0,8-1 0,17-1 0,13-2 0,4 1 1121,-15 7 0,-8 2 0,7 0-1121,12-3 0,-1-1 360,-15 3 1,-8 1 0,7 1-361,11 3 0,2-1 2155,-16-5 1,-5 4-2156,-13 21 0,0 1 0,12-20 0,2 0 0,-10 23 0,3-3 959,27-29 1,8 1-960,-4 31 1209,11-17-1209,13 5 307,2-12-307,25-9 0,-2 0 0,8-5 0,-2-1 0,3-5 0</inkml:trace>
  <inkml:trace contextRef="#ctx0" brushRef="#br1" timeOffset="1.21664E6">25722 218 24575,'0'0'0</inkml:trace>
  <inkml:trace contextRef="#ctx0" brushRef="#br1" timeOffset="1.21752E6">23992 1736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01:49:37.287"/>
    </inkml:context>
    <inkml:brush xml:id="br0">
      <inkml:brushProperty name="width" value="0.05292" units="cm"/>
      <inkml:brushProperty name="height" value="0.05292" units="cm"/>
      <inkml:brushProperty name="color" value="#A020F0"/>
    </inkml:brush>
  </inkml:definitions>
  <inkml:trace contextRef="#ctx0" brushRef="#br0">17085 20435 24575,'-82'-5'0,"-1"-1"0,1 1 0,-1 3 0,-5 1 0,-2 1 0,0-1-644,3 2 1,2 0 0,-5 0 0,-14-2 643,26 0 0,-9-1 0,-9 0 0,-5-1 0,-2 0 0,0 0 0,1-1 0,6 1 0,6-1 0,10 1-740,-10-1 0,11 1 1,5-1-1,-4-1 0,-11-1 740,5 0 0,-8 0 0,-7 0 0,-3-2 0,-3 0 0,1-2 0,3-2 0,4-1 0,8-2 0,-12-9 0,4-3 0,4-3 0,4-1 0,3 2 0,3 4-690,-8 2 1,7 3 0,1 1 0,-6-6 689,9 0 0,-7-5 0,-2-2 0,2 1 0,8 3 0,11 7 0,-16 5 0,7-3-73,-4-22 1,-4-13-1,0 3 73,2 10 0,-1 2 0,0-8 0,21 3 0,-2-7 0,0-3 0,2 2 0,4 5 0,-16-7 0,4 5 0,4-3 0,3-8 0,4-2 0,3 3 0,-3-1 0,-2-6 0,12 11 0,-6-10 0,-3-5 0,1 2 0,7 5 0,-3-4 0,6 5 0,-7-9 50,2 7 1,-8-8 0,-5-5 0,1-1 0,5 0 0,8 3-51,3-12 0,9 1 0,4 0 0,-4-3 171,0 9 1,-1-2 0,0-2 0,1 0 0,4 0-172,5 4 0,1 0 0,3 0 0,3-3 0,2-5 0,4-3 0,3-7 0,3-3 0,1 1 0,1 6 0,1 10 0,-3-10 0,3 10 0,0-9 0,4 14 0,0-11 0,1-5 0,1 2 0,0 7 0,1 14 2154,1-20 1,2 9-2155,0 11 0,0-4 0,8-2 81,5 9 0,6-3 0,6-2 0,6-3-81,2 7 0,7-5 0,4-2 0,2 0 0,-1 2 0,-4 4 175,4-11 1,-5 6-1,5-2 1,14-11-176,-12 25 0,9-7 0,8-7 0,5-4 0,4-3 0,0 1 0,0 2 0,-2 3 0,-5 6 0,-7 8 0,-9 9 128,8-5 0,-11 13 0,0 1 0,12-11-128,-5 5 0,9-9 0,8-7 0,4-4 0,2-3 0,1 1 0,-2 2 0,-4 4 0,-7 6 0,-9 10-1112,12-12 0,-10 10 0,-3 4 1,5-2 1111,11-8 0,3 0 0,2 0 0,3-4 0,-15 12 0,5-3 0,1-2 0,-1 1 0,-2 4 0,-6 6-381,16-7 0,-6 7 0,6-4 381,-7 1 0,7-5 0,2-1 0,-3 3 0,-10 9 0,16-6 0,6 5 0,-11 13 0,19-2 0,8-2 0,2 2 0,-9 3 0,-17 6 0,-12 5 0,-11 4 0,10-2 0,7-3 0,13-4 0,7-3 0,1 2 0,-5 5 0,-10 6 0,17 7 0,-10 9 0,-7 5 0,0 5 0,0 5 75,12-4 0,8 2 0,-20 8-75,-2 36 1401,-24-4 1,7 13-1,-6-1-1401,2 12 0,-1 3 0,-7-13 0,2 4 0,2 0 0,6 3 0,2 1 0,-11-10 0,-20-19 0,0-1 0,16 11 0,8 6 0,-3 3 0,-9 3 0,-5 3 0,0-4 0,8 7 0,1 3 385,-14-14 1,2 6 0,-1 4 0,-3 1-386,-4 3 0,-3 3 0,-1-1 0,-2-5 0,2-6 0,-2-6 0,1 13 0,-2 5 0,3 15 0,0 8 0,-1-1 0,-3-8 0,-4-18 0,-2 11 0,-2-1 0,-1-14 0,2 14 0,1 8 0,-1 1 0,-2-8 0,-3-13 0,-4 21 0,-3-1-223,2-18 0,1 12 1,0 5-1,-1 0 1,-2-6 222,-5 2 0,-2-3 0,-2-3 0,2 0 0,3-4 0,1-3 0,-1 1 0,-2 3 0,-4 15 0,-4 7 0,0-6 0,1-17 0,0-19 0,0-1 226,-1 20 0,-3 17 0,1 2 0,0-16-226,-3-6 0,0 0 20,3-8 1,-1 11 0,0 6 0,-2-2 0,2-9-21,-5 10 0,0-7 0,0 3 0,-1 13 0,0 3 0,-1-2 0,2-10 0,-1-2 0,2-4 0,-4 14 0,2-7 0,0-11 0,-2-2 0,-5 10 0,1-8 0,-4-9 589,5-15 0,-1 5-589,4 12 0,2-1 390,-1-11 1,0 2-391,-10 31 0,2 0 0,11-29 0,1-3 0,-4 2 0,0-2 0,-4 28 0,-3-14 0,3-14 0,-9 15 0,-11 2 0,15-11 0,-14-2 0,16-23 0,-14 6 0,9-9 0,6-7 0,14-12 0,5-5 0,0-5 0,0 4 0,19-16 0,-10 10 0,15-11 0</inkml:trace>
  <inkml:trace contextRef="#ctx0" brushRef="#br0" timeOffset="4533">28202 18735 24575,'-88'-40'0,"0"0"0,0 0 0,6 3 0,3 1 0,1-4 0,6-3 0,3-3 0,1-1-834,6 4 0,2-1 0,-4-4 834,1 1 0,-4-4 0,0-1 0,4-2 0,6-2 0,2-1 0,2-1 0,4 5 0,-2 2 0,4 4 0,2-5 0,-8-19 0,2-7 0,11-2 0,16 0 0,9-2 0,-1 5 0,-14-7 0,0-4 199,12 12 1,0-10-1,0-3 1,-1 5-200,-5-8 0,-1 3 0,3-11 0,9 20 0,3-9 0,1-4 0,1-3 0,0 3 0,-1 3-123,-3-1 0,1 2 0,-1 2 0,2-2 1,2-3 122,4 2 0,1-4 0,2-2 0,0 2 0,1 5 0,-1 9 0,0-11 0,0 10 0,1-11 0,0 10 0,0-13 0,0-5 0,1 1 0,1 5 0,0 14 0,2-1 0,1 10 0,2-10-796,-1-2 1,2-14 0,1-7 0,1 1 0,1 8 0,0 17 795,12-19 0,3 8 0,-2 2 0,4-7 0,5-5-161,-4 25 0,4-5 0,2-2 0,1 4 1,-2 4 160,10-16 0,-1 7 0,2-6 0,-9 12 0,3-7 0,0-2 0,-1 6 0,-5 11 0,10-11 0,0 6 0,0 0 0,3-4 0,-2 7 0,1 5 0,-1 1-579,-1 5 0,3-4 0,-4 5 579,-5 5 0,1 3 1933,31-9 0,6 1-1933,-8-3 0,2 2 0,8 0 0,3 2 997,-2-3 0,1 5-997,4 15 0,-1 5 0,-19 1 0,5 0 0,19 2 0,13 0 0,-12 0 0,-19-2 0,-3 2 0,-4 14 0,4 2 0,1-1 0,5-10 0,1-2 0,-8 7 0,-16 12 0,2 1 0,29-8 0,11-4 0,-15 3 3770,-1-2-3770,-7 10 0,22 0 0,2 1 0,-14 1 0,-10-1 0,4 3 0,-3 5 0,17 1 0,9 2 0,2 1 0,-5 2 0,-13 0-347,8 3 0,-11 3 0,10 3 347,-6 0 0,12 3 0,5 2 0,-1 1 0,-5 0 0,-12-2 0,2 2 0,-10 0 0,10 3 0,-2 0 0,13 3 0,6 3 0,-2 0 0,-7-1 0,-16-2 0,18 14 0,-2 2 0,-21-13 0,13 5 0,7 2 0,-2 1 0,-9-2 0,-16-2 0,2 12 0,-8 2 0,15 3 0,8 5 0,-11-1 0,-9 8 0,-10-1 0,-5-8 0,-2 2 0,11 15 0,-2 4 0,-14-5 0,-3 0 0,9 5 0,1 9 0,-13-9 0,2 10 0,-2 2 0,-2-7 0,-3-5 0,-2-4 0,1 4-389,1 2 0,2 5 0,-1 2 0,-4-2 389,-3 19 0,-5-1 0,2-6 0,4-24 0,1-3 0,0 10 0,-5 9 0,-1 14 0,-1 5 0,0-4 0,0-15 0,3-12 0,-1-9 0,0 6-459,-1 17 0,0 10 0,-2-2 0,-2-14 459,-3-11 0,-1-1-267,4 18 1,2 10 0,-3-4 266,-7-25 0,-3-2 0,2 4 0,2 11 0,2 9 0,0-1 0,-2-12 0,-3 4 0,-2-5 0,1-7 0,0 3 0,0-10 0,0 20 0,-6 7 0,-3 1 0,-3 2 0,3-15 0,-8 6 0,-26 4 0,-4-6 0,25-27 0,-2 0 442,-9 1 0,-8 3 1,0-4-443,-9 9 0,-3-2 0,-11 13 0,-3 2 0,2-2 0,0-2 911,7-8 0,3-6-911,-12 7 0,28-31 0,2 0 0,-21 32 0,10-20 0,-8 4 0,4-5 0,10-10 0,0-2 0,-35 26 0,-5-1 0,19-18 0,3-2 0,9-6 0,-4 4 122,-15 12 1,-9 6-1,6-5-122,7-7 0,0-1 0,-18 9 0,-9 6 0,13-10 0,28-17 0,2-1 0,-10 5 0,-7 5 0,7-6 0,11-9 0,4-3 0,-5 7 0,-1-1 0,-41 7 0,29-12 0,9-4 0,-6 2 0,0 2 0,-2 1 0,-5 3 0,2 1 0,11 0 0,5-1 0,-21 11 1084,4-3-1084,30-16 632,-19 7-632,12-3 0,10-4 0,-10 4 0,-24 12 0,16-9 0,-2 0 0,-30 17 0,20-18 0,-9 2 0,11-5 0,-5 3 0,-19-2 0,-1-1 0,9-2 0,-10-3 0,16 2 0,11-2 0,-4 5 0,16-11 0,1 2 0,20-6 0,2-3 0,8 2 0,1-4 0,10 5 0,-4-4 0,4 4 0,-5-5 0,-19 5 0,14-4 0,-32 4 0,32-5 0,-36 7 0,22-5 0,-7 4 0,3-6 0,21 0 0,-13 0 0,14 5 0,-4-4 0,5 4 0,-4-5 0,-6 0 0,3 0 0,-32 0 0,18 0 0,-22-7 0,14 6 0,-4-12 0,15 11 0,-27-10 0,31 11 0,-16-22 0,8 4 0,9-2 0,-15 6 0,10 25 0,-17 23 0,20-5 0,-5 10 0,16-27 0,34-13 0,-22 1 0,29-6 0</inkml:trace>
  <inkml:trace contextRef="#ctx0" brushRef="#br0" timeOffset="152111">25175 8831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01:00:23.97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3268 7069 24575,'64'55'0,"1"0"0,-1 0 0,0 0 0,0 0 0,5 7 0,0 2 0,-6-7 0,-10-18 0,17-9 0,-40-16 0,9-3 0,-27-11 0,9 0 0,4 0 0,21-6 0,11-20 0,-11-13 0,-1-8 0,-5 1 0,0-10 0,-4-5 0,2-12 0,0-5 0,-2 2 0,-4 4 0,-1-1 0,-2 0 0,0 1 0,9-16 0,-1 2 0,-2 1 0,-6 1 0,-1 2 0,-6 33 0,-12 43 0,3-17 0,-13 39 0,0-11 0</inkml:trace>
  <inkml:trace contextRef="#ctx0" brushRef="#br0" timeOffset="4999">3011 9267 24575,'56'0'0,"26"0"0,5 8 0,-32 0 0,3 3 0,14 7 0,-2 2 0,24 11 0,-34-13 0,-7-4 0,-16-4 0,-3-5 0,-23-5 0,13 0 0,-1 0 0,50 8 0,-21 1 0,9 6 0,1 1 0,-6-4 0,1 0 0,5-2 0,-7-9 0,-1-2 0,36 1 0,2 0 0,-33 0 0,-24-20 0,14 10 0,-14-24 0,-9 8 0,-2-5 0,6 0 0,-2-4 0,-13 7 0,16-40 0,-20 6 0,2-17 0,-3 13 0,-3-1 0,-5-19 0,3 27 0,-1 2 0,-4 0 0,0 35 0,0 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01:05:25.93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2700 12171 24575,'41'48'0,"-5"-8"0,-9-6 0,-12-12 0,8 13 0,-14-19 0,7 9 0,-2-10 0,15 32 0,-7-8 0,0-1 0,-6-4 0,-6-23 0,-9 0 0,9-5 0,-9 4 0,9-4 0,-4 0 0,0 4 0,3-4 0,16 11 0,10-9 0,-1 9 0,6-10 0,-19 6 0,9 2 0,9 5 0,-6-4 0,6-3 0,9-1 0,-14-11 0,5 4 0,1-5 0,7-19 0,5-11 0,10-6 0,1-6 0,-1 0 0,1-6 0,-4 0 0,2-6 0,-8 5 0,-17 10 0,-1 2 0,22-12 0,-2 4 0,-16 8 0,-15 19 0,-12 6 0,-1-4 0,-1 10 0,9-10 0,46-34 0,-15 14 0,5-4 0,8-13 0,3-1 0,-2 11 0,-2 2 0,-14 0 0,-4 3 0,31-5 0,-37 13 0,-9 13 0,-24 17 0</inkml:trace>
  <inkml:trace contextRef="#ctx0" brushRef="#br0" timeOffset="8920">13378 14322 24575,'69'12'0,"0"0"0,0-1 0,7 2 0,-1 0 0,18 4 0,4 0 0,-21-4 0,2-1 0,-6-2 0,1-2 0,2 0 0,12 2 0,10 2 0,-19-4 0,-6-6 0,-3 2 0,0 0 0,4-4 0,-24 4 0,2 1 0,13-4 0,-2 0 0,20 7 0,10-8 0,-44 0 0,-22 0 0,20 0 0,-33 0 0,27-6 0,-15 4 0,23-5 0,-5 7 0,7 0 0,7-8 0,-11 6 0,21-13 0,-31 13 0,30-13 0,-33 13 0,34-13 0,-19 14 0,21-6 0,-24 0 0,24 6 0,-33-6 0,48 7 0,-47 0 0,32 0 0,13-8 0,-2-1 0,18-1 0,-41 3 0,10 7 0,-31 0 0,31-8 0,-35 6 0,10-6 0,-21 8 0,12-7 0,-19 5 0,10-4 0,-3 6 0,-8 0 0,8 0 0,-10 0 0,0 0 0,0 0 0,-5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01:08:45.78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9255 7632 24575,'-98'0'0,"17"0"0,-6 0 0,19 0 0,23 0 0,-8 11 0,-2 3 0,-2-1 0,-21 11 0,2 3 0,31-7 0,-8-2 0,3-1 0,17-2 0,-9 2 0,-16 20 0,-3 8 0,-2 18 0,3-13 0,5 2 0,22 17 0,25-32 0,1 20 0,1-24 0,4 23 0,-5-10 0,7 0 0,0-3 0,0-13 0,12 4 0,9-4 0,5 0 0,22-11 0,-27-8 0,22-6 0,4-19 0,2-5 0,12-7 0,-2 0 0,1-2 0,12-13 0,-7-3 0,1-1 0,-22 19 0,2-2 0,19-15 0,9-9 0,-11 9 0,12-7 0,-15 11 0,0 0 0,18-4 0,4-3 0,-13 8 0,4-1 0,-75 33 0,-8 1 0,-19 11 0,-11-4 0,-16 24 0,20-21 0,-25 22 0,30-19 0,-4 0 0,-4 4 0,5-11 0,3 9 0,2-9 0,6 4 0,2-5 0,10 0 0,25 0 0,9 0 0,8 0 0,-11 0 0,1 14 0,-14 0 0,3 12 0,-10-9 0,0 4 0,-5 5 0,-1-7 0,-7 18 0,2-23 0,-4 32 0,4-30 0,-3 38 0,2-19 0,4 10 0,4 8 0,-3 6 0,5-9 0,-4 11 0,6-30 0,0-5 0,0-2 0,0-12 0,0 4 0,0-10 0,0-1 0</inkml:trace>
  <inkml:trace contextRef="#ctx0" brushRef="#br0" timeOffset="3810">13304 7834 24575,'-50'0'0,"-1"0"0,-5-1 0,-7 2 0,-17 3 0,-12 3 0,9 2 0,8 1 0,0 5 0,1 1 0,-10 4 0,2 1 0,19 1 0,-14 25 0,-4 4 0,5 1 0,30-2 0,-4-4 0,3-1 0,16 3 0,-20 20 0,34-43 0,-8 7 0,14-11 0,5-7 0,1 6 0,56 6 0,24 0 0,-20-5 0,6 2-618,21 9 0,13 4 0,-6-4 618,-3-5 0,1-1-150,0 3 1,7 3-1,-10-6 150,-17-10 0,-4-3 0,18 8 0,-8-3 0,-22-9 0,-26-4 0,-8-4 0,-6 9 1809,-6-4-1809,-5 5 494,0 14-494,-6 3 0,-9 9 0,0-11 0,-51 17 0,6-16 0,-7-2 0,-9 1 0,-8-3 0,-10-6 0,-10-2 0,7-4 0,2-4 0,2-4-542,18-5 0,-2-2 0,7 0 542,10 0 0,4-5-476,-16-18 0,3-4 476,-19-7 0,25 6 0,4-2 0,2-7 0,20 14 0,9 2 0,19 14 386,7 0 0,-2 5 0,4 1 0</inkml:trace>
  <inkml:trace contextRef="#ctx0" brushRef="#br0" timeOffset="6053">15202 8159 24575,'66'0'0,"-6"0"0,3 0 0,3 0-1618,29 0 1618,-32-1 0,3 2 0,8 9 0,7 4 0,2-1 0,6 2 0,-6 1 0,-6 2 0,2 3 0,-8-1 0,11 3 0,-3 0 0,-15-2 0,20 18 0,-4-5 0,-3 1 525,-12 8-525,-31-17 267,-10-2-267,-13 2 0,-5-12 0,-1 17 826,-10-24-826,-47 18 0,9-13 0,-28 0 0,-6 1 0,-11 8 0,18-13 0,-10-2 0,8 1 0,15-1 0,2 0-509,-32-1 0,3 0 509,-7 5 0,15-7 0,4 7 0,7-2 0,-1 1 0,-10 3 0,2 1 0,4 2 0,17 0 0,-3-6 0,30-4 1018,2 0-1018,11-4 0,2 9 0,2-9 0,8 4 0,-4-5 0</inkml:trace>
  <inkml:trace contextRef="#ctx0" brushRef="#br0" timeOffset="7861">15859 9307 24575,'76'-6'0,"-14"-2"0,-5-3 0,-14-6 0,17 4 0,0 1 0,-20-3 0,54-13 0,-58 16 0,20-14 0,-13 11 0,9 0 0,-13-4 0,11 6 0,-31 2 0,12-2 0,12-4 0,-3-1 0,17 0 0,-15 2 0,-14 10 0,-7-4 0,0 4 0,-8 0 0,8 1 0,-15 0 0,3 4 0,-2-4 0,3 0 0,1 4 0,14-17 0,-16 15 0,9-11 0</inkml:trace>
  <inkml:trace contextRef="#ctx0" brushRef="#br0" timeOffset="9688">17720 7744 24575,'0'94'0,"0"0"0,0-20 0,0 0 0,0 18 0,0 0 0,0-7 0,0-12 0,0-15 0,0 35 0,0-49 0,0-14 0,0 5 0,0-19 0,0 0 0,0-4 0,-6 12 0,-8 12 0,5-11 0,-7 19 0,14-31 0,-2 8 0,-1-6 0,3 2 0,-2 18 0,4-6 0,0 24 0,0-15 0,0 19 0,0-23 0,0 0 0,0-13 0,4-14 0,-2 8 0,3-9 0,-1 0 0,-2-1 0,3-5 0</inkml:trace>
  <inkml:trace contextRef="#ctx0" brushRef="#br0" timeOffset="11777">18346 8082 24575,'-66'12'0,"0"1"0,-26 6 0,44 6 0,5 2 0,-7 5 0,-13 6 0,26-8 0,-14 9 0,32-15 0,-32 14 0,19-8 0,3-8 0,-5 12 0,22-22 0,-4 4 0,50-3 0,-4 2 0,41 2 0,-5 15 0,-1 5 0,-1-1 0,10 6 0,-6-1 0,-41-17 0,18 3 0,-20-6 0,-15-8 0,9 3 0,-19-11 0</inkml:trace>
  <inkml:trace contextRef="#ctx0" brushRef="#br0" timeOffset="17469">21016 7913 24575,'-82'24'0,"15"17"0,-1 6 0,19-20 0,-1 4 0,-12 15 0,-5 10 0,12-6 0,-1 18 0,1-24 0,0 0 0,7 16 0,13-38 0,10 3 0,15-14 0,-3 8 0,-12 1 0,9 5 0,-8-6 0,18-3 0,6-10 0,6-1 0,38-5 0,11 0 0,-5 0 0,8 0 0,37-1 0,6 2-1382,-14 5 0,3 1 1382,-10-2 0,5 0 0,-7 2 0,-6 6 0,-1 2 0,5-3 0,6 2 0,-7 1 0,-7 5 0,-1 0 0,-2-5 0,5-2 0,-9 1-5,-11 4 0,-5-1 5,26 3 0,-8 9 0,-25-16 0,9 10 0,-34-22 2762,8 4-2762,-15-1 12,4-2-12,-4 3 0,0-5 0,-1 0 0</inkml:trace>
  <inkml:trace contextRef="#ctx0" brushRef="#br0" timeOffset="18969">20510 9038 24575,'55'0'0,"0"0"0,-1 4 0,-7-1 0,-2-1 0,-2 18 0,0-11 0,7 15 0,-3-9 0,-1 2 0,-16-3 0,9 6 0,-15-6 0,5-1 0,-18-8 0,-5 0 0,4-4 0,-4 4 0,5 0 0,0-4 0,18 15 0,8 0 0,18 8 0,4 4 0,-3-8 0,28 18 0,-41-19 0,8 5 0,-46-19 0</inkml:trace>
  <inkml:trace contextRef="#ctx0" brushRef="#br0" timeOffset="20569">22257 8947 24575,'0'46'0,"0"-3"0,0-13 0,5-9 0,3 12 0,4-19 0,-5 15 0,3-17 0,-9 9 0,9-9 0,-9 4 0,4 0 0,-5-4 0,5 13 0,1-11 0,0 6 0,-1-9 0,2 22 0,6-4 0,-4 7 0,9-3 0,-11-16 0,5 9 0,1-1 0,-1-7 0,2 10 0,6 6 0,1 4 0,2 11 0,-5-12 0,-10-10 0,1-11 0,-8-6 0,9-4 0,-9 5 0,4-1 0,0-3 0,-4-3 0,4-4 0</inkml:trace>
  <inkml:trace contextRef="#ctx0" brushRef="#br0" timeOffset="22798">22330 8963 24575,'48'-16'0,"0"-1"0,20-11 0,-35 20 0,-22-2 0,0 9 0,0-4 0,8 5 0,-6 0 0,6 0 0,-8 0 0,31-5 0,-23 4 0,28-4 0,-25 10 0,-9 1 0,2 5 0,-15 0 0,0 5 0,0-4 0,0 4 0,0-5 0,0 8 0,0-6 0,0 20 0,0-19 0,0 10 0,0-13 0,0 0 0,0 0 0,-5-5 0,4 4 0,-9-9 0,9 8 0,-14-2 0,3 8 0,-5-2 0,-3 2 0,7-4 0,-11 2 0,11-2 0,-14 9 0,14-8 0,-7 6 0,4-7 0,4 4 0,-3-2 0,4-2 0,5-2 0,-4-7 0,9 7 0,-4-3 0,0 0 0,4 4 0,-9-9 0,9 4 0,-4-5 0</inkml:trace>
  <inkml:trace contextRef="#ctx0" brushRef="#br0" timeOffset="28852">25925 8065 24575,'-73'-23'0,"-1"-1"0,1 0 0,-1 1 0,-20-6 0,2 2 0,15 3 0,-4 0 0,6 3 0,-5 1 0,5 5 0,7 6 0,2 1 0,4-5 0,6 4 0,-8 9 0,51 0 0,-2 5 0,11 1 0,4 50 0,13-10 0,4 6 0,-3 10 0,3 6-846,7 1 0,6 7 0,0-7 846,5 0 0,1-1 0,-6-5 0,0 3 0,2-6 0,7-4 0,2-2-200,-2 3 0,3 4 0,1-1 200,-3-5 0,2-1 0,-1-1 0,20 21 0,-1-3 0,-8-8 0,0-4 0,-4-15 0,-2-3 0,16 30 0,-16-29 0,-2-1 0,-5 14 0,-8-13 0,-1 2 0,3 22 0,8 17 0,-31-42 2452,3-11-2452,-12 5 686,6-5-686,-18 10 0,-17-6 0,-15-3 0,-14 4 0,3-13 0,-4-1 0,-27 14 0,15-14 0,-11 2 0,10-6 0,-28 0 0,20 1 0,8-7 0,29-18 0,1-11 0,-21-53 0,20 25 0,1-12 0,5-1 0,14 19 0,-8-9 0,2 3 0,10 18 0,-20-38 0,30 50 0,-10-17 0,12 27 0,0-3 0,1-11 0,5 11 0,0-9 0</inkml:trace>
  <inkml:trace contextRef="#ctx0" brushRef="#br0" timeOffset="29975">26568 7495 24575,'-3'73'0,"-1"-1"0,1 0 0,2 10 0,0-8 0,-10 24 0,7-42 0,2-9 0,-9 14 0,9-2 0,-4-13 0,6 7 0,-5-24 0,4 1 0,-4-19 0,5-6 0</inkml:trace>
  <inkml:trace contextRef="#ctx0" brushRef="#br0" timeOffset="33120">28725 8438 24575,'-94'32'0,"46"-13"0,2-1 0,-16 9 0,9 0 0,-3 5 0,5 1 0,0 2 0,-3-3 0,-1 2-824,-16 14 1,4-4 823,2-1 199,8-10 1,-2-1-200,-17 6 0,7 0 0,18-16 0,34-11 0,20-6 1248,22 15-1248,8-2 0,21 22 0,-9-6 0,17 17 0,-5-10 0,10 24 0,4-6 0,2 0 0,-32-23 0,1-1 0,25 23 0,-4-5 0,-15-13 0,-25-17 0,8 3 0,-19-15 0,4-5 0,-10-1 0,-1-5 0</inkml:trace>
  <inkml:trace contextRef="#ctx0" brushRef="#br0" timeOffset="34542">27658 9648 24575,'13'19'0,"25"62"0,9 11 0,11-20 0,-8-7 0,13 20 0,3 0 0,-8-22 0,-7-26 0,1-4-1428,13 16 0,7 8 0,-9-9 1428,17 8 0,-6-12 1318,2 10-1318,-32-22 698,3-5-698,-31-16 0,-5-6 0,-5-5 0,-1 0 0</inkml:trace>
  <inkml:trace contextRef="#ctx0" brushRef="#br0" timeOffset="39561">29406 8517 24575,'0'48'0,"0"1"0,0 8 0,0-1 0,0 1 0,0-13 0,0 10 0,0-17 0,0-2 0,0-2 0,0-19 0,0 7 0,0-11 0,0 1 0,0 10 0,0 6 0,0-3 0,0 8 0,0-19 0,0 6 0,0 1 0,0-7 0,0 19 0,0-17 0,0 9 0,0-13 0,0 8 0,0-6 0,0 15 0,0-7 0,0 5 0,0-5 0,0-6 0,0-4 0,0 9 0,0 24 0,0 8 0,0 2 0,0-17 0,0-21 0,0-5 0,0-1 0,0-13 0,0-4 0,0-10 0,0 1 0,0 5 0,0-18 0,0-33 0,0-15 0,0 15 0,0-3 0,0-32 0,0 26 0,0 1 0,0-25 0,0 38 0,0 4 0,0 1 0,0 7 0,5 32 0,-4-2 0,8 4 0,-2 0 0,3 0 0,1 0 0,27-13 0,1-6 0,4 4 0,5-4 0,0-3 0,0-1 0,5-3 0,-1 1 0,27-17 0,-7 2 0,-46 35 0,12-6 0,-13 18 0,-10 4 0,5 13 0,-15 8 0,-5 53 0,0 23 0,0-11 0,0-5 0,0-51 0,-6 0 0,4 17 0,-5-12 0,7 22 0,0-33 0,-6 13 0,4-15 0,-11 39 0,11-32 0,-4 26 0,6-42 0,0 2 0,0-4 0,0 10 0,0-8 0,0 13 0,0-14 0,0 4 0,0-5 0,0 0 0,0 0 0,0 0 0,0-1 0,0 1 0,0 0 0,0 0 0,0 0 0,0 5 0,0 1 0,0 13 0,5-11 0,-4 10 0,4-16 0,-5 2 0,5-9 0,-4 4 0,4-4 0,-5 5 0,0 0 0,0 0 0,0 0 0,0 0 0,5-5 0,-4-1 0,4-5 0</inkml:trace>
  <inkml:trace contextRef="#ctx0" brushRef="#br0" timeOffset="40940">30448 9053 24575,'54'22'0,"22"4"0,-8-8 0,15-2 0,-46-16 0,4 7 0,-28-5 0,11 4 0,1-6 0,3 0 0,-2 0 0,-7 0 0,0 0 0,4 0 0,4 0 0,0 0 0,-10 0 0,-2 0 0,-4 0 0,0 0 0,0-5 0,5 4 0,-4-9 0,4 9 0,-5-4 0,0 5 0,0 0 0,0 0 0,8 0 0,2 0 0,14 0 0,1-4 0,-9-3 0,2-4 0,-21 5 0,1 2 0</inkml:trace>
  <inkml:trace contextRef="#ctx0" brushRef="#br0" timeOffset="42206">31701 8423 24575,'0'79'0,"0"-16"0,0-22 0,0 16 0,0-3 0,0 6 0,0 13 0,0 1 0,0-4 0,0-3 0,0-7 0,0-4 0,0 13 0,0-9 0,0 11 0,0-1 0,0-9 0,0-3 0,0-17 0,0-11 0,6 18 0,-4-14 0,4 6 0,-6-21 0,0-8 0,0 0 0,0 0 0,0 0 0,0 0 0,0-5 0,0-1 0</inkml:trace>
  <inkml:trace contextRef="#ctx0" brushRef="#br0" timeOffset="43702">32285 8773 24575,'-57'24'0,"0"0"0,-5-6 0,-6 16 0,5-1 0,32-21 0,-53 35 0,66-33 0,-24 11 0,30-14 0,1-1 0,1-3 0,9 2 0,-9-8 0,9 9 0,-4-4 0,18 18 0,46 34 0,-2 3 0,-15-25 0,4 0 0,4 6 0,0-3 0,22 15 0,-29-24 0,-2-1 0,-1 2 0,-21-18 0,-8-2 0,0-5 0,0-1 0,0 0 0,0 1 0,-1 5 0,1 0 0,0-5 0,-5 3 0,-1-7 0,-5 2 0</inkml:trace>
  <inkml:trace contextRef="#ctx0" brushRef="#br0" timeOffset="-1094.73">26706 15337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01:20:41.13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14257 7636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01:35:13.0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26337 15088 24575,'0'0'0</inkml:trace>
  <inkml:trace contextRef="#ctx0" brushRef="#br0" timeOffset="207915">9744 9195 24575,'92'29'0,"-1"1"0,1 0 0,0-1 0,0 1 0,0 0 0,0-1 0,0 1 0,0-1 0,0 1 0,0 0 0,9 2 0,12 2 0,4 2 0,-1 0 0,-7-3 0,-14-3 0,-19-4 0,-26-7 0,-31-7 0,-27-7 0,-11-5 0,13 0 0,1 0 0</inkml:trace>
  <inkml:trace contextRef="#ctx0" brushRef="#br0" timeOffset="209548">12115 9229 24575,'-64'37'0,"0"-1"0,-6 13 0,-6 8 0,7-6 0,10-10 0,-3 1 0,-8 12 0,-11 11 0,-1 1 0,11-11 0,3-4 0,2 0 0,3-3 0,-8 7 0,1-1 0,13-10 0,13-9 0,5-3 0,-24 21 0,8-7 0,32-27 0,21-1 0,21-24 0,27 0 0,-10-6 0,0 11 0,-15-6 0,0 7 0,-15 18 0,5 44 0,0 21 0,-6-11 0,-1 4 0,1 1 0,3 1 0,2 0 0,0 0 0,-4 2 0,0-1 0,0-15 0,4 1 0,2 7 0,-11-54 0,9 44 0,-9-40 0,9 33 0,1-39 0,-4 9 0,3-25 0</inkml:trace>
  <inkml:trace contextRef="#ctx0" brushRef="#br0" timeOffset="-214344.73">18971 9025 24575,'73'43'0,"0"0"0,0-1 0,0 1 0,0 0 0,0 0 0,9 1 0,-3-3 0,-3 0 0,-1 3 0,0 7 0,1 4 0,-6-1 0,-10-10 0,-4-9 0,-5-1 0,22 24 0,-6-3 0,-18-21 0,21 28 0,-42-47 0,2 3 0,-19-13 0,-6-5 0</inkml:trace>
  <inkml:trace contextRef="#ctx0" brushRef="#br0" timeOffset="-212286.73">21499 8794 24575,'-50'75'0,"0"0"0,1 0 0,-1 0 0,0 0 0,0 0 0,0 0 0,-2 2 0,-2 3 0,1-2 0,2-4 0,7-10 0,9-14 0,2-5 0,6-10 0,-34 28 0,19-13 0,7-14 0,10-17 0,-17-7 0,23-15 0,-23 3 0,31-16 0,0 4 0,0-4 0,0 5 0,-14-21 0,8 7 0,-12-15 0,-3-6 0,-6-19 0,10 19 0,3 1 0,1-13 0,-9-2 0,22 34 0,-15-1 0,21 28 0,5 15 0,17 71 0,-13-17 0,7 5 0,5 17 0,-3-10 0,-4-21 0,-2-1-441,2 14 0,1 9 1,-2-11 440,2 23 0,-3-10 0,1 16 0,-1-14 0,-5-28 0,1-1 0,7 20 0,2 9 0,-3-18 0,-7-12-168,4 3 1,3 1 167,-1 0 0,-5 7 0,2-4 0,7-26 0,-11 10 0,4-27 1298,-5-5-1298,0 6 359,0-4-359,5 25 0,-4-18 0,8 26 0,-7 6 0,3-23 0,-5 11 0,4-39 0,-2-1 0,2-5 0</inkml:trace>
  <inkml:trace contextRef="#ctx0" brushRef="#br0" timeOffset="-206532.73">18231 10183 24575,'-76'-4'0,"0"1"0,0-1 0,14 3 0,-3 0 0,-5-1 0,-13-1 0,-4 0 0,2 1 0,8 1 0,-1 1 0,1 1 0,1-1-2073,-21 0 0,2 0 1,-3 0 2072,12 0 0,-4 0 0,3 0 0,12 0 0,2 0 0,7 0 0,0 0 0,-5 0-315,-10 0 1,-9 0-1,10 0 315,18 0 0,-2 0 0,-7 0 0,-14 0 0,1 0 0,14 0 0,15 0 0,-1 0 293,-25-1 1,-19 1-1,-4 0 1,13 1-294,18 2 0,7 1 0,-4-1 0,-29-2 0,-7-1 0,12 1 0,10 5 0,17-1 0,19-5 0,-6 0 0,32 0 2874,3 0-2874,3 0 2645,-6 0-2645,4 0 469,-3 0-469,10 0 0,0 0 0,1 0 0,-11 0 0,-7 0 0,4 0 0,-2 0 0,15 0 0,0 0 0,0-5 0,5 4 0,1-4 0</inkml:trace>
  <inkml:trace contextRef="#ctx0" brushRef="#br0" timeOffset="-204758.73">14724 9795 24575,'-80'4'0,"0"0"0,0 0 0,-13-1 0,-3 1 0,6 3 0,-9 9 0,3 2 0,28-9 0,-1 0 0,2 1 0,-24 5 0,10 0 0,-5-1 0,27-1 0,34-12 0,28 4 0,4-5 0,16 0 0,-6 5 0,21 1 0,14 17 0,16 11 0,-2-1 0,7 0 0,1 1 0,-4-1 0,4 2 0,-7-2 0,5 4 0,-16-8 0,-25-17 0,24 16 0,-44-27 0,0 9 0,0-4 0,0 5 0,0 0 0,0 0 0,16 18 0,-2-4 0,11 20 0,-14-21 0,1 5 0,-9-9 0,12 3 0,-16-2 0,9-5 0,-17-10 0,2-2 0</inkml:trace>
  <inkml:trace contextRef="#ctx0" brushRef="#br0" timeOffset="-200409.73">19889 12429 24575,'0'85'0,"0"0"0,0-1 0,5 11 0,0-1 0,-4-11 0,-2 3 0,4-14 0,13 15 0,-14-10 0,-2-7 0,7-35 0,-7-8 0,0-2 0,5-9 0,1-10 0,0 4 0,-1-9 0,-5 4 0</inkml:trace>
  <inkml:trace contextRef="#ctx0" brushRef="#br0" timeOffset="-199130.73">19887 12523 24575,'77'43'0,"0"0"0,5-5 0,0 2 0,-6 8 0,-1 2-1771,5-3 0,-2-1 1771,-13-5 0,1 3 0,-2 5 0,3 5 0,-8-10 0,19 5 177,-3 11 1,-5-6-178,-25-34 747,-10 6-747,-6-13 0,-16-7 0,3-1 0,-11-5 0</inkml:trace>
  <inkml:trace contextRef="#ctx0" brushRef="#br0" timeOffset="-197801.73">21329 12108 24575,'0'85'0,"0"0"0,0-23 0,0-3 0,3 3 0,1-8 0,-3-11 0,6 50 0,-7-60 0,7 49 0,-6-50 0,11 50 0,-11-57 0,9 37 0,-9-28 0,4 20 0,0-36 0,-4 2 0,4-20 0</inkml:trace>
  <inkml:trace contextRef="#ctx0" brushRef="#br0" timeOffset="-196220.73">19519 12817 24575,'-91'-10'0,"1"-1"0,0 1 0,0-1 0,-1 0 0,1 1 0,0-1 0,0 1 0,0-1 0,-1 1 0,-11-3 0,6 0 0,4 0 0,1 1 0,-3 0 0,-7 1 0,15 3 0,-7 0 0,-5 0 0,-1 1 0,1 0 0,3 1 0,6-1 0,9 1 0,12-1-2379,-16-3 0,16 0 1,-8 2 2378,-8 3 0,-12 2 0,-3 2 0,10-1 0,20-2 0,-24-6 13,16 9 1,-14 2 0,14-1-14,-6 0 751,-10-2 0,5-2-751,37-3 0,-12-1 0,40 4 3556,-11 4-3556,15 0 2037,-6-5-2037,-9 3 0,-13-2 0,-11 4 0,-25 0 0,15 0 0,-3 0 0,10 0 0,-3 0 0,-27-1 0,1 2 0,28 1 0,6 0 0,-32 0 0,14 3 0,39-5 0,-1 0 0,20 4 0,12-2 0,4 2 0</inkml:trace>
  <inkml:trace contextRef="#ctx0" brushRef="#br0" timeOffset="-194864.73">14972 12059 24575,'-85'3'0,"0"0"0,-1-1 0,-9 7 0,-2 2 0,14-3 0,23-5 0,5 0 0,-14 7 0,22 6 0,52 0 0,11 6 0,17 22 0,10-9 0,4 2 0,-12 4 0,4 5 0,15 1 0,14 6 0,2 0 0,-10-4 0,4 9 0,-2 1-530,-5-11 0,9 5 0,-3-3 1,-11-8 529,23 19 0,-24-21 0,-4-4 0,-14-11 0,14 7 0,-26-16 0,-14-8 0,3 1 0</inkml:trace>
  <inkml:trace contextRef="#ctx0" brushRef="#br0" timeOffset="-193830.73">11755 11940 24575,'-8'82'0,"1"1"0,-1 0 0,0-1 0,0 1 0,2 13 0,2-7 0,-3 5 0,-4-1 0,-2 5 0,-1-1 0,4-10 0,5-15 0,1-7 0,-1 1 0,-8 36 0,0-6 0,8-29 0,2-14 0,-2-27 0,4-5 0,-4-10 0,5-6 0</inkml:trace>
  <inkml:trace contextRef="#ctx0" brushRef="#br0" timeOffset="-192588.73">11823 12194 24575,'47'53'0,"7"9"0,0 1 0,-4-2 0,6-1 0,14 11 0,-6-6 0,-9-11 0,-2-2 0,12 12 0,-1-3 0,-20-24 0,-9-8 0,-11-7 0,-1-1 0,5 2 0,15 33 0,19 22 0,-14-15 0,-1-7 0,-40-46 0,-3-10 0</inkml:trace>
  <inkml:trace contextRef="#ctx0" brushRef="#br0" timeOffset="-191480.73">13176 11976 24575,'-14'87'0,"1"1"0,6-37 0,1 0 0,-7 28 0,-1 4 0,5-1 0,-1-2 0,-1-12 0,-1 0 0,-2 22 0,1 1 0,5-16 0,-1-8 0,-7 7 0,7 5 0,3-45 0,6-16 0,0-1 0,0-7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01:44:44.73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14013 10776 24575,'72'15'0,"-1"0"0,0-1 0,3-1 0,-1 0 0,-16 4 0,-4 22 0,5 4 0,-20 18 0,-16-5 0,6-10 0,9 35 0,-3-26 0,-2 9 0,-1-20 0,-29-31 0,13 8 0,-9 0 0,5-13 0,-5 20 0,22 11 0,-6 7 0,12 9 0,-12-10 0,-9-22 0,-7 3 0,-1-20 0,-5-1 0</inkml:trace>
  <inkml:trace contextRef="#ctx0" brushRef="#br0" timeOffset="1619">15809 10630 24575,'-70'45'0,"0"0"0,0 0 0,1 0 0,-1 0 0,-15 8 0,4-4 0,2-1 0,-1 1 0,2-1 0,14-10 0,-9-2 0,24-12 0,8-3 0,26-9 0,5 9 0,10-7 0,0 49 0,0 13 0,0 1 0,0-8 0,0 21 0,0 5 0,0-12 0,0 11 0,0 3 0,-2-24 0,0 10 0,0 4 0,-1-1 0,2-7 0,0 20 0,1-6 0,-2-3 0,-1-13 0,-1-4 0,1-4 0,3 14 0,0-18 0,0-34 0,0-5 0,0 1 0,0-18 0</inkml:trace>
  <inkml:trace contextRef="#ctx0" brushRef="#br0" timeOffset="2818">16262 11807 24575,'95'10'0,"0"0"0,0 0 0,0 0 0,0 0 0,-1 0 0,1 1 0,-4 0 0,-7 0 0,-3 0 0,6 0 0,12-1 0,-20-2 0,9-1 0,8 1 0,4-1 0,3 1 0,1-1 0,-2 0 0,-4 0 0,-5-1 0,-9 0 0,-10 0-611,20 1 1,-17 0 0,-1-1 0,17 0 610,-16-1 0,12 1 0,9-1 0,6 1 0,2-1 0,0 1 0,-5-1 0,-7 0 0,-11 0 0,-14-1 0,15 2 0,-18-1 0,10 1 0,9-1 0,14 1 0,3 0 0,-7 0 0,-19 0-629,-5 3 1,-10-1 628,17-1 0,-9-3 0,-21-4 428,5 0 1,-3 0-429,-22 0 0,31 0 0,-59 0 0</inkml:trace>
  <inkml:trace contextRef="#ctx0" brushRef="#br0" timeOffset="4348">20447 11663 24575,'79'43'0,"1"0"0,0 1 0,-1-1 0,1 0 0,-1 3 0,5 3 0,1 1 0,-2-1 0,-8-4 0,-11-8 0,17 9 0,-6-3 0,11 8 0,6 4 0,-23-12 0,-28-17 0,8-5 0,-33-6 0,-9-8 0,3 28 0,-10-9 0,-13 9 0,-50 3 0,-16-4 0,32-18 0,-4-2 0,-35 12 0,-16 4 0,9-6 0,17-12 0,3-4 0,-12 8 0,-1 0 0,2-6 0,6-3 0,-12 3 0,34-5 0,3-1 0,3 1 0,29-4 0,14 4 0,-3-5 0</inkml:trace>
  <inkml:trace contextRef="#ctx0" brushRef="#br0" timeOffset="5763">22955 10665 24575,'73'34'0,"-1"1"0,0 0 0,1 0 0,1-2 0,2 0 0,-2-2 0,-6-2 0,23 11 0,-6-4 0,-8-6 0,-6-1 0,-15-6 0,-9-2 0,-9-1 0,4-2 0,-34-17 0,1 4 0</inkml:trace>
  <inkml:trace contextRef="#ctx0" brushRef="#br0" timeOffset="7430">25078 10548 24575,'-77'43'0,"0"0"0,1 0 0,-1 0 0,1 2 0,4-1 0,8-10 0,0-12 0,15-4 0,25 13 0,19-11 0,1 47 0,0 12 0,-8 4 0,2-10 0,1 7 0,-2 12 0,1-6 0,0 12 0,3-28 0,1 9 0,2-12 0,2 18 0,-7-34 0,1 4 0,7 20 0,0-3 0,-16 7 0,16-11 0,0-1 0,-7 2 0,8-32 0,-9 31 0,7 28 0,-6-39 0,7 20 0,2 2 0,-1-9 0,0-10 0,0-2 0,0-7 0,0-1 0,0-36 0,0 24 0,0-24 0,0 15 0,0-17 0,5 14 0,-4-18 0,4 7 0</inkml:trace>
  <inkml:trace contextRef="#ctx0" brushRef="#br0" timeOffset="14151">21380 13976 24575,'-98'-5'0,"0"0"0,0-1 0,0 1 0,0 0 0,10 3 0,6 2 0,0-1 0,-7-2 0,9-4 0,-7-2 0,-3-2 0,2 1 0,5 0 0,10 4 0,-3 3 0,9 2 0,-9-2 0,-7-3 0,-11-3 0,-4-1 0,1 1 0,9 2-1247,-14 5 0,8 2 0,-7-1 1247,17-1 0,-5-1 0,-2-1 0,0 1 0,3 1 0,-11 2 0,1 0 0,4 0 0,7 0 0,6 1 0,6-1 0,1-1 0,0-1 0,0 0 0,11 0 1164,-19 0-1164,39-5 612,19 7-612,-22 0 0,27 0 0,-7 0 1965,11 0-1965,-23 0 0,12 0 0,-60-6 0,47 4 0,-14 0 0,1-2 0,13-3 0,-25 6 0,-2 0 0,20-5 0,-45 5 0,-1 2 0,39-1 0,-7 0 0,0 0 0,19 0 0,-5 0 0,1 0 0,-18 0 0,37 0 0,-8 0 0,29 0 0</inkml:trace>
  <inkml:trace contextRef="#ctx0" brushRef="#br0" timeOffset="15821">17673 13206 24575,'-98'3'0,"1"-1"0,-1 1 0,0 0 0,1 0 0,6 0 0,5 1 0,1 0 0,-3 2 0,3 0 0,-4 1 0,0 2 0,4 0 0,8 2 0,-3 6 0,8 1 0,0-1 0,-1-4 0,0-1 0,9 1 0,3 4 0,19-1 0,31-6 0,-5 15 0,9-9 0,-3 19 0,15-23 0,33 26 0,1-18 0,22 29 0,2 4 0,-4-13 0,-9-3 0,9 9 0,-6-8 0,29 12 0,-12-14 0,2-1 0,19 4 0,-21-11 0,-25-8 0,-27-8 0,7 9 0,-13-9 0,4 4 0,0 0 0,32 25 0,-23-22 0,14 15 0,-1 1 0,-15-17 0,24 24 0,-25-22 0,-10-8 0,-3-1 0,-9-6 0</inkml:trace>
  <inkml:trace contextRef="#ctx0" brushRef="#br0" timeOffset="33240">23128 15054 24575,'0'96'0,"0"-26"0,0-1 0,0-18 0,0 0 0,1 21 0,-2 10 0,-1-9 0,-1 10 0,-1 1 0,1-10 0,2 9 0,-1-1 0,-1 14 0,-2 11 0,2-16 0,2-28 0,2-11 0,-1-1 0,0 30 0,4-69 0,-2-2 0,3-10 0</inkml:trace>
  <inkml:trace contextRef="#ctx0" brushRef="#br0" timeOffset="34355">23113 15140 24575,'72'61'0,"0"1"0,0-1 0,0 1 0,0 0 0,0-1 0,-3 2 0,-3-1 0,-2-2 0,-1-1 0,0-4 0,6 2 0,1-3 0,-5-3 0,-10-4 0,1 9 0,-9-5 0,-2-12 0,-9-4 0,-18-2 0,26 23 0,-36-32 0,7 2 0,-15-22 0</inkml:trace>
  <inkml:trace contextRef="#ctx0" brushRef="#br0" timeOffset="35363">24607 14965 24575,'0'47'0,"0"33"0,0 26 0,0-11 0,0-31 0,0 1 0,0 3 0,0 11 0,0 3 0,0-5 0,0 10 0,0-4 0,0-11 0,0-22 0,0 1 0,0 33 0,0 13 0,0-16 0,0 4 0,0 1 0,0-25 0,5-55 0,-4-1 0,4-5 0</inkml:trace>
  <inkml:trace contextRef="#ctx0" brushRef="#br0" timeOffset="36751">22473 15641 24575,'-88'2'0,"1"-1"0,-1 1 0,0 0 0,1 0 0,-1 0 0,1 0 0,-3-1 0,5 0 0,3-1 0,-3 1 0,-7 0 0,2 0 0,-8 1 0,-5 1 0,0-1 0,4 0 0,9 0 0,12-1-3025,-6 0 1,14-2-1,-8 1 3025,-4 1 0,-10 0 0,-3-1 0,0 0 0,7-2 293,1-2 1,3-2-1,3 0 1,3 0-294,-3 1 0,4 0 0,-4 0 0,0-1 0,-6-1 0,4 1 0,17 0 0,-14-4 407,8 3 1,59 6-1,-19-6 1</inkml:trace>
  <inkml:trace contextRef="#ctx0" brushRef="#br0" timeOffset="38147">19122 15084 24575,'-82'6'0,"1"1"0,-1 0 0,-8 4 0,3-1 0,-6-4 0,6 1 0,35 2 0,5-2 0,-32-5 0,20 10 0,46-11 0,-3 8 0,29 9 0,29 34 0,-2-11 0,4 2 0,-12-3 0,3 3 0,17 9 0,9 5 0,-10-9 0,4 7 0,13 6 0,-4-6 0,-31-30 0,2-2 0,4 21 0,-15-29 0,22 54 0,-18-44 0,-8 19 0,-5-28 0,-9 9 0,10 19 0,16-16 0,-16 6 0,9-34 0</inkml:trace>
  <inkml:trace contextRef="#ctx0" brushRef="#br0" timeOffset="39295">15579 15049 24575,'0'93'0,"0"0"0,0 0 0,0 0 0,0 1 0,1-4 0,-2 5 0,-3-17 0,-2 7 0,-1 0 0,1-4 0,1-10 0,2 12 0,0 4 0,-1-12 0,-1 17 0,-1 8 0,1 0 0,0-7 0,2-15 0,3 23 0,0-7 0,0 2 0,0 5 0,0-11 0,0-15 0,0-14 0,0-17 0,0 10 0,0-49 0</inkml:trace>
  <inkml:trace contextRef="#ctx0" brushRef="#br0" timeOffset="40632">15743 15329 24575,'64'60'0,"0"0"0,-6-2 0,3 2 0,-8-8 0,-15-17 0,0-2 0,10 14 0,4 6 0,-4-5 0,-9-9 0,-4-4 0,35 35 0,-14-8 0,-32-42 0,4 20 0,2 2 0,2-10 0,15 35 0,-23-40 0,-2-10 0,-11-7 0,-6-10 0</inkml:trace>
  <inkml:trace contextRef="#ctx0" brushRef="#br0" timeOffset="42050">16860 15099 24575,'0'82'0,"0"0"0,0 1 0,2-2 0,0 4 0,1 0 0,0-7 0,1-4 0,1-6 0,-1 2 0,0 17 0,0 3 0,0-13 0,2-23 0,-1-5 0,-5 4 0,0-5 0,0-7 0,0 14 0,0-43 0,0 4 0,0 5 0,0-8 0,0 8 0,0-10 0,0 0 0,0-5 0,0-1 0</inkml:trace>
  <inkml:trace contextRef="#ctx0" brushRef="#br0" timeOffset="55463">15109 16209 24575,'-97'-22'0,"-1"0"0,1-1 0,-1 1 0,1-1 0,0 1 0,8 1 0,-4-1 0,-3-2 0,0 1 0,2 0 0,4 2 0,8 1 0,9 3 0,-21-5 0,15 4 0,-10-3 0,11 2 0,-12-4 0,-3-2 0,1 1 0,9 1 0,15 4 0,-8-5 0,8 0 0,-14-5 0,-7-5 0,8-2 0,5-11 0,11 0 0,20 13 0,2 1 0,-2 2 0,-1-6 0,-12-36 0,5-1 0,-14-1 0,28 18 0,-6-17 0,2 0 0,9 14 0,-6-22 0,14 8 0,-2-14 0,5 14 0,2-1 0,7-4 0,1 2 0,3 14 0,4-20 0,3-6 0,3 29 0,0 0 0,0-18 0,0-1 0,0 15 0,0 5 0,0-9 0,2 14 0,3-2 0,11-25 0,-5 28 0,2 2 0,17-12 0,-14 2 0,0 35 0,-15-1 0,4 5 0,-5 5 0,5 1 0,11-9 0,-3 10 0,13-10 0,16 5 0,40 4 0,-22 4 0,9 0 0,-1 0 0,13 0 0,3 1 0,-3 2 0,6 2 0,-8 0 0,-7 1 0,-6 2 0,4 3 0,-6 2 0,1-1 0,-23 0 0,-45 0 0,15 5 0,3-4 0,11 4 0,23-5 0,-28-5 0,31-9 0,-27 5 0,36-22 0,-21 22 0,1-11 0,-20 16 0,-16 4 0</inkml:trace>
  <inkml:trace contextRef="#ctx0" brushRef="#br0" timeOffset="56796">13054 12499 24575,'47'19'0,"0"1"0,21 8 0,10 5 0,-9-4 0,-17-5 0,2-1 0,15 2 0,15 5 0,-3-2 0,-18-7 0,-1 0 0,21-4 0,-11-1 0,-56-6 0,41-2 0,-39-2 0,24 11 0,-30-15 0,4 18 0,-10-13 0,-1 9 0,-5-1 0,-13-2 0,-4 4 0,-12-10 0,-1 6 0,-20 10 0,-5 4 0,-7 5 0,8-1 0,0 3 0,-2 10 0,27-19 0,-9 14 0,11-17 0,9-4 0,-3 7 0,15-12 0,-12 4 0,15-10 0,-11-1 0</inkml:trace>
  <inkml:trace contextRef="#ctx0" brushRef="#br0" timeOffset="91300">13676 10522 24575,'6'72'0,"0"0"0,0 0 0,0-5 0,1 0 0,4 0 0,2 6 0,-1-13 0,0 10 0,2-11 0,2 5 0,-3 12 0,1-4 0,6 8 0,-6-13 0,-1 10 0,-1-16 0,-2-12 0,1 7 0,3 5 0,1-12 0,0-2 0,6 23 0,-8-23 0,3 3 0,10 12 0,0-5 0,-2-8 0,11 11 0,1 0 0,-6-15 0,14 0 0,11 35 0,-17-29 0,6 13 0,4 7 0,-6-10 0,-2-2 0,-3-3 0,-1-3 0,-3-5 0,0-3 0,-1-1 0,-1-5 0,8-3 0,12 28 0,3 5 0,7-2 0,-12-6 0,-1 1 0,12 7 0,-8-9 0,-2-4 0,-9-13 0,-8-3 0,4 2 0,15 4 0,-2-6 0,-9-3 0,28 11 0,3-1 0,-21-18 0,-6-5 0,6 2 0,9 10 0,1 0 0,0-7 0,0-1 0,0 8 0,3 1 0,23-2 0,-2-3 0,-39-9 0,0 0 0,26 8 0,12 2 0,1 0 0,8 3 0,2 2 0,-24-8 0,1 2 0,2 0 0,5 1-462,6-1 1,7 2 0,3 0 0,-2-1 0,-4 0 461,1 2 0,-2 1 0,-3-2 0,-3-3 0,9-1 0,-3-3 0,-1-1 0,0 0 0,0-2 0,-6-5 0,-4-8 0,-1-2 0,1 5 0,5 2 0,-5-4 0,6-10 0,-4-2 0,-11 7 0,5-3 0,0-9 0,10-4 0,2-2 0,-12 2 0,4 0 0,1-3 0,-4 0 0,15-5 0,4-1 0,-5 0 0,-13 1 0,8-6 0,-2-1 0,-6 4 0,9-2 0,4-3 0,1-4 0,-4-4 0,2-5 0,2-3 0,-3 1 0,-3 2 0,-3 2 0,-4 3 0,1-2 0,6-5-754,-11 3 0,8-5 0,4-3 0,0-1 0,-3 1 1,-8 3-1,-10 4 754,6-6 0,-13 4 0,4-4-439,6-6 1,5-5-1,-3 1 1,-8 7 438,-1 2 0,-5 0 87,-5-4 1,1-5 0,-3 6-88,0 6 0,-1 1-347,15-22 1,10-11 346,-14 16 0,10-10 0,4-3 0,-3 2 0,-6 8 0,0 0 0,-6 6 0,7-8 0,-8 8 0,6-7 0,3-4 0,2-1 0,-1 2 0,-3 4 0,3 0 0,0 2 0,-1 2 0,-4 2 0,-4 3 0,6-11 0,-7 4 0,7-4 0,0 5 0,9-4 0,2-3 0,-4 2 0,-8 3 0,1-9 0,-7 2 0,-2 3 0,-4 8 0,0 3 0,-1-5 1461,12-20 1,0-6 0,-8 8-1462,-13 11 0,-6 4 1188,0-2 0,-4 3-1188,-2-21 0,-33 23 0,-8 1 0,1-6 587,-6 6 0,-11-10 1,-15 2-588,-18 10 0,-19 1 0,-11 2 0,2-1 0,9-1 0,11-6 0,7-1 0,-2 0 0,-12-1-672,9 18 0,-10-4 1,-7 1-1,-4-1 0,1 1 1,4 3-1,7 3 0,11 5 672,-16-12 0,13 7 0,-9 3 0,1 8 0,-9 0 0,-4 3 0,1 2 0,5 3 0,5 3 0,4 4 0,0 2 0,-6-1-759,0 3 1,-5 0-1,-3 1 1,2-1-1,5 0 759,-1-4 0,5 0 0,-2-1 0,-12 3-273,14 4 1,-9 0 0,-7 2 0,-3-1 0,-1 1-1,2 1 1,5 0 0,8 1 272,-6-1 0,10 0 0,2 2 0,-6 0 0,-12 1 0,14 1 0,-9 1 0,-8 1 0,-6 0 0,-3 0 0,-1 1 0,0 0 0,4 1 0,4-1 0,8 2 0,9-1 0,-22 2 0,12 1 0,6 0 0,-3 1 0,-10 2 0,15 0 0,-8 0 0,-5 2 0,-3 0 0,0 0 0,1 1 0,4-1 0,7 0 0,9-1 0,-24 2 0,15 0 0,0 0 0,-10 1 0,12-1 0,-8 1 0,-5 0 0,-2 1 0,1 0 0,5 0 0,7 0-448,-1 1 1,5-1 0,4 1-1,1 0 1,-2-1 447,-2 1 0,2-1 0,-2 0 0,-1 0 0,-4 2 0,-4 1 0,-6 1 0,-3 1 0,2 0 0,7-1 0,12-1 0,-1 2 0,12-2 0,-13 5 0,4 0 0,-15 4 0,-9 4 0,-2 1 0,4 0 0,9-1 0,16-2 857,0 3 1,13-1 0,-4 6-858,-1 1 0,-7 5 0,-2 3 0,3 2 0,7 0 0,-12 17 0,8 3 0,3 0 0,6-6 0,2 1 0,1 4 774,6-1 1,-1 6 0,4 0 0,7-2-775,8 0 0,8-1 0,0-2 0,-13 24 0,4 3 0,18-15 0,5 4 0,3-13 0,-3 15 0,4-9 0,3-4 3126,7-20-3126,0-12 5718,0 4-5718,0-29 77,-13-2 1,9-7-1,-9-4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00:51:17.76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2038 8673 24575,'42'67'0,"-1"1"0,-1 0 0,1 6 0,-5-9 0,-9-17 0,-2 0-1262,14 39 0,-3-6 1262,-11-33 805,4 21-805,-12-36 416,8 8-416,-5-6 0,-6-13 0,4 2 1303,-7-17-1303,-5 2 0,4-8 0,9 4 0,15-5 0,29-15 0,4-6 0,0-5 0,10-13 0,-18 8 0,9-4 0,-8 1 0,-12 3 0,-2 0 0,15-6 0,2-4 0,12-13 0,-6 2 0,0 3 0,-16 6 0,10-7 0,-2 1 0,-4 7 0,0 2 0,-2 0 0,19-16 0,0 2-375,6-4 1,-9 7 374,-14 14 0,1-8 0,1 0 0,0 4 0,-6-2 0,-3 2-230,-7 18 230,-17-7 0,7 14 0,-15-7 0,-6 20 0,8-11 741,-7 13-741,-3-9 238,0 9-238,-4-4 0,0 5 0,-1 0 0</inkml:trace>
  <inkml:trace contextRef="#ctx0" brushRef="#br0" timeOffset="1.50244E6">30804 12236 24575,'0'0'0</inkml:trace>
  <inkml:trace contextRef="#ctx0" brushRef="#br0" timeOffset="1.51284E6">27101 19747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00:54:50.38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9477 19362 24575,'-27'10'0,"7"19"0,-1-8 0,7 33 0,7-29 0,-8 29 0,13-21 0,-6 9 0,8-1 0,0-8 0,0 34 0,0-31 0,0 18 0,0-24 0,0 0 0,0-9 0,0 33 0,0-34 0,0 34 0,0-19 0,0-2 0,0 1 0,5-1 0,1-14 0,23 11 0,-5-11 0,7-8 0,-3-4 0,-7-7 0,9 6 0,26-4 0,32 5 0,-21-16 0,3-3 0,3 5 0,-1-2-582,-11-5 1,-1-4 581,16-8 0,-5-3 0,15-10 0,-21 9 0,3-6 0,8-11 0,-4 0 0,-26 19 0,-1-1 0,20-19 0,-8 4 0,-21 14 0,-12 6 0,-13 4 0,-5-2 0,-1-1 1163,-5-4-1163,0 13 0,0-13 0,-20-13 0,15 6 0,-41-20 0,23 11 0,-21 3 0,-8-18 0,-11-5 0,23 28 0,0 0 0,-25-27 0,20 27 0,-1 3 0,-18-13 0,-9-7 0,18 25 0,12-6 0,5 17 0,2-7 0,-1 5 0,23 11 0,-15 0 0,17 2 0,-9 0 0,4 4 0,-66 1 0,43 1 0,-47 10 0,57-2 0,1 5 0,7-5 0,-17 24 0,17-13 0,-34 37 0,20-19 0,-23 21 0,28-21 0,-24 5 0,37-22 0,-23 0 0,23-4 0,-2-4 0,4 3 0,10-5 0,1-5 0,5-1 0</inkml:trace>
  <inkml:trace contextRef="#ctx0" brushRef="#br0" timeOffset="59705">10561 18903 24575,'20'94'0,"1"0"0,0-18 0,5 7 0,1 2 0,2 11 0,-3-3 0,1-1 0,-1-12 0,-13-15 0,7-24 0,-14-28 0,2 6 0,-3 2 0,-5-8 0,5 3 0,7-24 0,13-61 0,0 13 0,9-11 0,4-7-1357,1 4 0,5-7 0,3-4 1,0 0-1,-2 2 1357,-6 8 0,-2 1 0,1 0 0,1-1 0,5-4 0,1 3 0,4-4 0,4-4 0,1 1 0,-1 2 0,-4 4 0,-5 7-775,3-6 0,-6 7 0,-1 3 0,3-2 775,11-13 0,3-3 0,-1 2 0,-6 10-380,10-14 0,-5 9 380,2 8 0,-3 3 0,-13 7 0,1 3 0,10 5 0,0-1 0,-5-9 0,-1 1 0,-1 15 0,-1 1 0,-9-5 0,-1 1 0,39-23 0,-17-4 0,8 2 0,-24 18 1218,-16 20 0,-18 26 0,-1 5 0</inkml:trace>
  <inkml:trace contextRef="#ctx0" brushRef="#br0" timeOffset="91458">20606 20176 24575,'97'10'0,"-12"2"0,4 2 0,-27-6 0,5 0-2687,25 5 0,14 1 0,-7-4 2687,-27-7 0,-4-4 0,0 3 0,7 5 0,2 2 0,2-2-229,22-4 0,3-4 1,-13 2 228,-28 4 0,-1 0 18,10-2 1,14-1 0,-1 0-1,-15-1-18,-13 0 0,-2 1-282,19 0 0,8 2 1,-12-2 281,18-2 1557,-33 0 1,0 0-1558,37 0 2570,-50 7-2570,38-6 0,0 6 0,-38-7 2366,38-7-2366,-25 6 0,6-13 0,27 13 1467,-26-13-1467,-3 10 0,1-2 0,-3-11 0,8 7 0,1 2 0,-3-3 0,18-6 0,1 7 0,-20-9 0,20 0 0,-26 1 0,1 7 0,24-14 0,7 13 0,-33-6 0,3 0 0,-1 7 0,-2 1 0,33-9 0,-6 3 0,14 3 0,-14 3 0,-31 0 0,-1 1 0,22 7 0,-11-6 0,0-1 0,11 7 0,-13-2 0,4 0 0,-2-1 0,0 2 0,2 1 0,1 1 0,2-2 0,3-2 0,9 1 0,-6 0 0,-5 2 0,30-7 0,-26-1 0,18 4 0,7 0 0,-24-6 0,0 1 0,-4 5 0,5 3 0,-7-1 0,-6-1 0,-4 0 0,2 0 0,0 0 0,0-2 0,0 0-259,-5 1 0,-1-2 259,3-2 0,-4-1 0,9 0 0,-5 5 0,3-1 0,23-11 0,-10 16 0,0 1 0,10-9 0,1 9 0,-1 2 0,-8-1 0,-2 1 0,4-2 0,-18-4 0,-3-2 0,39 5 0,-32-5 0,-3 2 0,2 5 0,12 0 0,0 0 0,-12 0 0,12 0 0,-16 0 0,1 0 0,-1 0 0,1 0 0,-1 0 518,0 8-518,-3-3 0,1 0 0,16 13 0,-9-9 0,-2-2 0,2 1 0,9 7 0,26-4 0,-40 3 0,2 1 0,-4-8 0,0-1 0,-2 2 0,-1 2 0,44 15 0,-41-19 0,1 16 0,-3 1 0,-16-11 0,20 16 0,-26-20 0,-1 5 0,-7-11 0,-3 10 0,0-5 0,-6 0 0,15 6 0,-2-11 0,18 11 0,-6-11 0,10 4 0,-25-1 0,9-4 0,-14 4 0,8 0 0,0 1 0,-8 0 0,3-1 0,-10-5 0,13 0 0,-10 5 0,11-4 0,-14 4 0,0-5 0,8 0 0,-11 0 0,5 0 0</inkml:trace>
  <inkml:trace contextRef="#ctx0" brushRef="#br0" timeOffset="100734">21329 9093 24575,'-72'-28'0,"-1"0"0,1 0 0,-1 0 0,2-1 0,-2 0 0,3 1 0,3 3 0,-27-9 0,1 3-2094,13 7 0,-5-1 0,4 1 2094,13 1 0,2 1 0,-2 0 0,-10-1 0,-3 0 0,7 5 497,2 8 0,4 1-497,-10-10 0,0-1 0,11 5 0,1 3 0,-1 4 0,1-2 0,9-7 0,-1 1 0,-27 8 0,1 3 0,32-2 0,-2 1 0,-23 2 0,-11 0 0,6 2 0,3 2 0,2 0 0,6 0 0,-4 0 0,4 0 0,-9 0 0,5 0 0,7-1 0,3 2 0,7 4 0,1 0 0,-7-3 0,-1-1 0,9 3 0,-2 2 589,-25 4 0,-8 2-589,14-4 0,-3 0 0,3 2 0,-13 8 0,2 1-460,-9-7 0,9-1 460,1 9 0,2 5 0,-3 4 0,28-7 0,-5 4 0,-20 7 0,-11 4 0,9-2 0,15-4 0,5-1 708,-20 7 0,0-1-708,22-10 0,1 1 0,-14 13 0,-6 5 157,8-4 1,-6 2 0,1 5-158,18-7 0,1 5 0,0 0 0,1-2 0,-18 7 0,2-2 0,6 3-210,18-3 1,6 3 0,-3-3 209,-10 0 0,-3-2 0,7-3 498,10-1 0,0 1-498,-13 4 0,-9 3 0,11-7 0,-12 15 886,24-20 1,0 3-887,9-3 0,4-3 258,-2 4-258,-2 4 742,35-33-742,-4 0 0,5 0 0,0 10 0,0-8 0,0 13 0,13 6 0,33-7 0,11-1 0,22 20-1323,3-12 1,5-4 1322,-30-14 0,0 0 0,19 13 0,4 0-556,10-9 0,8-2 556,-28-2 0,5 2 0,2 0 0,-1-2 0,23-1 0,-1-2 0,1-1-1385,-23-1 1,-1 0 0,1-1 0,4-2 1384,-1-1 0,4-2 0,2-1 0,-2-1 0,-4 0 0,-1 0 0,-5 0 0,1-2 0,8 0-618,4 0 1,10-2-1,4 0 1,0 0-1,-5 0 1,-9-1 617,-2 1 0,-8-1 0,-1 0 0,4-3 0,5-1 0,6-3 0,1 0 0,-4-2 0,-6 1-141,10-3 0,-7 0 0,-2-2 141,-4-4 0,-1-2 0,0 2-55,0 5 1,2 3 0,3-3 54,-2-2 0,6-4 0,-1 1 0,-9 3 0,16 0 0,0 0 483,-15 2 1,8-2 0,-2 1 0,-11 2-484,1 1 0,-9 1 0,-5 1 0,3-1 1673,35-7 1,-3 2-1674,-3 2 0,-16-5 0,-4 0 0,-11 7 2642,12-16-2642,11-2 1360,-19-2-1360,-14 8 0,-2-1 0,2-6 2708,11-13-2708,-31 28 1593,18-28-1593,-8 7 0,4-8 0,-12-8 0,-4 23 0,7-35 0,-9 31 0,6-19 0,-17 21 0,-1-24 0,-5 26 0,-3-23 0,-36 9 0,-7-7 0,-18 7 0,-18-8 0,-3 1 0,-2 0 0,-4 1 0,-4-2-1130,5 3 1,-5-2 0,0 1 0,4 3 1129,0-2 0,3 4 0,-5 4 0,3 10 0,-5 1 0,0 5 0,8 6-46,-15 3 1,-3 7 45,12 0 0,-12 1 0,1 1 0,9 3 0,-14 5 0,6 2 0,21-2 0,-1 0 0,7 3 0,8 5 0,6 1 0,-41 4 0,34 20 0,27-15 4490,17 8-4490,-13 7 0,22-16 0,-17 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ob_Tarjan.jpg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KnuthAtOpenContentAlliance.jpg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Adapted from http://</a:t>
            </a:r>
            <a:r>
              <a:rPr lang="en-US" dirty="0" err="1"/>
              <a:t>www.cs.princeton.edu</a:t>
            </a:r>
            <a:r>
              <a:rPr lang="en-US" dirty="0"/>
              <a:t>/~</a:t>
            </a:r>
            <a:r>
              <a:rPr lang="en-US" dirty="0" err="1"/>
              <a:t>wayne</a:t>
            </a:r>
            <a:r>
              <a:rPr lang="en-US" dirty="0"/>
              <a:t>/</a:t>
            </a:r>
            <a:r>
              <a:rPr lang="en-US" dirty="0" err="1"/>
              <a:t>kleinberg-tardos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01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4" name="Shape 4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special case of set cover because every element appears in exactly two sets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9" name="Shape 6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Any logical formula can be expressed in CNF.</a:t>
            </a:r>
          </a:p>
          <a:p>
            <a:pPr>
              <a:buClr>
                <a:srgbClr val="000000"/>
              </a:buClr>
              <a:buFont typeface="Lucida Sans"/>
            </a:pPr>
            <a:r>
              <a:t>, automatic verification systems for software, mean field diluted spin glass model in physics, ….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9" name="Shape 6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https://thorehusfeldt.wordpress.com/2017/12/05/np-is-wrong/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8" name="Shape 7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Proof idea for transitivity:  compose the two algorithms.</a:t>
            </a:r>
          </a:p>
          <a:p>
            <a:pPr>
              <a:buClr>
                <a:srgbClr val="000000"/>
              </a:buClr>
              <a:buFont typeface="Lucida Sans"/>
            </a:pPr>
            <a:r>
              <a:t>Given an oracle for Z, can solve instance of X:</a:t>
            </a:r>
          </a:p>
          <a:p>
            <a:pPr>
              <a:buClr>
                <a:srgbClr val="000000"/>
              </a:buClr>
              <a:buFont typeface="Lucida Sans"/>
            </a:pPr>
            <a:r>
              <a:t>run the algorithm for X using a oracle for Y</a:t>
            </a:r>
          </a:p>
          <a:p>
            <a:pPr>
              <a:buClr>
                <a:srgbClr val="000000"/>
              </a:buClr>
              <a:buFont typeface="Lucida Sans"/>
            </a:pPr>
            <a:r>
              <a:t>each time oracle for Y is called, simulate it in a polynomial number of steps by using algorithm for Y, plus oracle calls to Z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5" name="Shape 7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not explicitly covered in book, but justifies our focus on decision problems instead of search problems </a:t>
            </a:r>
          </a:p>
          <a:p>
            <a:pPr>
              <a:buClr>
                <a:srgbClr val="000000"/>
              </a:buClr>
              <a:buFont typeface="Lucida Sans"/>
            </a:pPr>
            <a:r>
              <a:t>more generally, all np-complete problems are self-reducible</a:t>
            </a:r>
          </a:p>
          <a:p>
            <a:pPr>
              <a:buClr>
                <a:srgbClr val="000000"/>
              </a:buClr>
              <a:buFont typeface="Lucida Sans"/>
            </a:pPr>
            <a:r>
              <a:t>for more examples: http://www.cs.toronto.edu/~fpitt/CSC363/20081/lectures/LN11.txt</a:t>
            </a:r>
          </a:p>
          <a:p>
            <a:pPr>
              <a:buClr>
                <a:srgbClr val="000000"/>
              </a:buClr>
              <a:buFont typeface="Lucida Sans"/>
            </a:pPr>
            <a:br/>
            <a:br/>
            <a:r>
              <a:t>Self-reducibility.  Search problem ≤ P decision version.</a:t>
            </a:r>
          </a:p>
          <a:p>
            <a:pPr>
              <a:buClr>
                <a:srgbClr val="000000"/>
              </a:buClr>
              <a:buFont typeface="Lucida Sans"/>
            </a:pPr>
            <a:r>
              <a:t>Applies to all (NP-complete) problems in this chapter.</a:t>
            </a:r>
          </a:p>
          <a:p>
            <a:pPr>
              <a:buClr>
                <a:srgbClr val="000000"/>
              </a:buClr>
              <a:buFont typeface="Lucida Sans"/>
            </a:pPr>
            <a:r>
              <a:t>Justifies our focus on decision problems.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2" name="Shape 21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 2-colorable - there is a cycle of length 7 (odd) and 9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Shape 21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0" name="Shape 2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Note: in general, interference graph is arbitrary so 3-color is equivalent to 3-register allocation. For many applications, interference graph is chordal (which can be solved in polynomial time)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Shape 23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7" name="Shape 23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6 nodes,13 edges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Shape 27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0" name="Shape 27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Karp analyzed most juicy open problem in discrete math – showed most were NP-complete</a:t>
            </a:r>
          </a:p>
          <a:p>
            <a:pPr>
              <a:buClr>
                <a:srgbClr val="000000"/>
              </a:buClr>
              <a:buFont typeface="Lucida Sans"/>
            </a:pPr>
            <a:r>
              <a:t>x -&gt; y means x reduces to y (if you can solve y, then you can solve x)</a:t>
            </a:r>
          </a:p>
          <a:p>
            <a:pPr>
              <a:buClr>
                <a:srgbClr val="000000"/>
              </a:buClr>
              <a:buFont typeface="Lucida Sans"/>
            </a:pPr>
            <a:r>
              <a:t>Then to join the NP-complete club, you need a reduction from SAT (or any other current member) to you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A(s) \; = \; </a:t>
            </a:r>
          </a:p>
          <a:p>
            <a:pPr>
              <a:buClr>
                <a:srgbClr val="000000"/>
              </a:buClr>
              <a:buFont typeface="Lucida Sans"/>
            </a:pPr>
            <a:r>
              <a:t>\begin{cases}</a:t>
            </a:r>
          </a:p>
          <a:p>
            <a:pPr>
              <a:buClr>
                <a:srgbClr val="000000"/>
              </a:buClr>
              <a:buFont typeface="Lucida Sans"/>
            </a:pPr>
            <a:r>
              <a:t>\; \text{\em yes} &amp; \text{if $s \in X$} \\</a:t>
            </a:r>
          </a:p>
          <a:p>
            <a:pPr>
              <a:buClr>
                <a:srgbClr val="000000"/>
              </a:buClr>
              <a:buFont typeface="Lucida Sans"/>
            </a:pPr>
            <a:r>
              <a:t>\; \text{\em no} &amp; \text{if $s \notin X$}</a:t>
            </a:r>
          </a:p>
          <a:p>
            <a:pPr>
              <a:buClr>
                <a:srgbClr val="000000"/>
              </a:buClr>
              <a:buFont typeface="Lucida Sans"/>
            </a:pPr>
            <a:r>
              <a:t>\end{cases}</a:t>
            </a:r>
          </a:p>
        </p:txBody>
      </p:sp>
    </p:spTree>
    <p:extLst>
      <p:ext uri="{BB962C8B-B14F-4D97-AF65-F5344CB8AC3E}">
        <p14:creationId xmlns:p14="http://schemas.microsoft.com/office/powerpoint/2010/main" val="3203895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huge gulf between polynomial and exponential algorithms.</a:t>
            </a:r>
          </a:p>
          <a:p>
            <a:pPr>
              <a:buClr>
                <a:srgbClr val="000000"/>
              </a:buClr>
              <a:buFont typeface="Lucida Sans"/>
            </a:pPr>
            <a:r>
              <a:t>poly-time: if you double the size of the input, the time to solve a problem doubles or triples or grows by some fixed rate</a:t>
            </a:r>
          </a:p>
          <a:p>
            <a:pPr>
              <a:buClr>
                <a:srgbClr val="000000"/>
              </a:buClr>
              <a:buFont typeface="Lucida Sans"/>
            </a:pPr>
            <a:r>
              <a:t>Closed under addition, multiplication, composition </a:t>
            </a:r>
          </a:p>
          <a:p>
            <a:pPr>
              <a:buClr>
                <a:srgbClr val="000000"/>
              </a:buClr>
              <a:buFont typeface="Lucida Sans"/>
            </a:pPr>
            <a:r>
              <a:t>poly-time on a TM is the same as poly-time on a word RAM since you can simulate one on the other with at most a poly blowup in running time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Certifier views things from “managerial" viewpoint.</a:t>
            </a:r>
          </a:p>
          <a:p>
            <a:pPr>
              <a:buClr>
                <a:srgbClr val="000000"/>
              </a:buClr>
              <a:buFont typeface="Lucida Sans"/>
            </a:pPr>
            <a:r>
              <a:t>Certifier doesn’t determine whether s ∈ X on its own;</a:t>
            </a:r>
            <a:br/>
            <a:r>
              <a:t>rather, it checks a proposed proof t that s ∈ X.</a:t>
            </a:r>
          </a:p>
          <a:p>
            <a:pPr>
              <a:buClr>
                <a:srgbClr val="000000"/>
              </a:buClr>
              <a:buFont typeface="Lucida Sans"/>
            </a:pPr>
            <a:endParaRPr/>
          </a:p>
          <a:p>
            <a:pPr>
              <a:buClr>
                <a:srgbClr val="000000"/>
              </a:buClr>
              <a:buFont typeface="Lucida Sans"/>
            </a:pPr>
            <a:r>
              <a:t>Note: only yes instances need certificates.</a:t>
            </a:r>
          </a:p>
        </p:txBody>
      </p:sp>
    </p:spTree>
    <p:extLst>
      <p:ext uri="{BB962C8B-B14F-4D97-AF65-F5344CB8AC3E}">
        <p14:creationId xmlns:p14="http://schemas.microsoft.com/office/powerpoint/2010/main" val="3445574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33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409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9" name="Shape 3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epsilon = empty string</a:t>
            </a:r>
          </a:p>
          <a:p>
            <a:r>
              <a:t>Remark.  Time-hierarchy theorem implies  P  ⊊  EXP.</a:t>
            </a:r>
          </a:p>
        </p:txBody>
      </p:sp>
    </p:spTree>
    <p:extLst>
      <p:ext uri="{BB962C8B-B14F-4D97-AF65-F5344CB8AC3E}">
        <p14:creationId xmlns:p14="http://schemas.microsoft.com/office/powerpoint/2010/main" val="2062908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0" name="Shape 4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Cook formulated conjecture explicitly, others presented close approximations</a:t>
            </a:r>
          </a:p>
          <a:p>
            <a:pPr>
              <a:buClr>
                <a:srgbClr val="000000"/>
              </a:buClr>
              <a:buFont typeface="Lucida Sans"/>
            </a:pPr>
            <a:r>
              <a:t>“ The classes of problems which are respectively known and not known to have good algorithms are of great theoretical interest….</a:t>
            </a:r>
          </a:p>
          <a:p>
            <a:pPr>
              <a:buClr>
                <a:srgbClr val="000000"/>
              </a:buClr>
              <a:buFont typeface="Lucida Sans"/>
            </a:pPr>
            <a:endParaRPr/>
          </a:p>
          <a:p>
            <a:pPr>
              <a:buClr>
                <a:srgbClr val="000000"/>
              </a:buClr>
              <a:buFont typeface="Lucida Sans"/>
            </a:pPr>
            <a:r>
              <a:t>If no, then computer scientists can say "I told you so"</a:t>
            </a:r>
          </a:p>
        </p:txBody>
      </p:sp>
    </p:spTree>
    <p:extLst>
      <p:ext uri="{BB962C8B-B14F-4D97-AF65-F5344CB8AC3E}">
        <p14:creationId xmlns:p14="http://schemas.microsoft.com/office/powerpoint/2010/main" val="122388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6" name="Shape 4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/~gasarch/papers/poll.pdf</a:t>
            </a:r>
          </a:p>
          <a:p>
            <a:pPr>
              <a:buClr>
                <a:srgbClr val="000000"/>
              </a:buClr>
              <a:buFont typeface="Lucida Sans"/>
            </a:pPr>
            <a:endParaRPr/>
          </a:p>
          <a:p>
            <a:pPr>
              <a:buClr>
                <a:srgbClr val="000000"/>
              </a:buClr>
              <a:buFont typeface="Lucida Sans"/>
            </a:pPr>
            <a:r>
              <a:rPr u="sng">
                <a:hlinkClick r:id="rId3"/>
              </a:rPr>
              <a:t>https://commons.wikimedia.org/wiki/File:Bob_Tarjan.jpg</a:t>
            </a:r>
          </a:p>
          <a:p>
            <a:pPr>
              <a:buClr>
                <a:srgbClr val="000000"/>
              </a:buClr>
              <a:buFont typeface="Lucida Sans"/>
            </a:pPr>
            <a:r>
              <a:t>GNU Free Documentation License, Version 1.2 or any later version</a:t>
            </a:r>
          </a:p>
        </p:txBody>
      </p:sp>
    </p:spTree>
    <p:extLst>
      <p:ext uri="{BB962C8B-B14F-4D97-AF65-F5344CB8AC3E}">
        <p14:creationId xmlns:p14="http://schemas.microsoft.com/office/powerpoint/2010/main" val="2689533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7" name="Shape 4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3"/>
              </a:rPr>
              <a:t>https://commons.wikimedia.org/wiki/File:KnuthAtOpenContentAlliance.jpg</a:t>
            </a:r>
          </a:p>
          <a:p>
            <a:r>
              <a:t>Creative Commons Attribution-Share Alike 2.5 Generic</a:t>
            </a:r>
          </a:p>
        </p:txBody>
      </p:sp>
    </p:spTree>
    <p:extLst>
      <p:ext uri="{BB962C8B-B14F-4D97-AF65-F5344CB8AC3E}">
        <p14:creationId xmlns:p14="http://schemas.microsoft.com/office/powerpoint/2010/main" val="4207999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4" name="Shape 5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Cook and Karp reductions are different (Richard E. Ladner, Nancy A. Lynch, Alan L. Selman: A Comparison of Polynomial Time Reducibilities. Theoretical Computer Science 1(2): 103-123 (1975)).</a:t>
            </a:r>
          </a:p>
          <a:p>
            <a:pPr>
              <a:buClr>
                <a:srgbClr val="000000"/>
              </a:buClr>
              <a:buFont typeface="Lucida Sans"/>
            </a:pPr>
            <a:r>
              <a:t>If Cook reduction = Karp reduction then co-NP = NP; if Cook reduction != Karp reduction, then P != NP.</a:t>
            </a:r>
          </a:p>
          <a:p>
            <a:pPr>
              <a:buClr>
                <a:srgbClr val="000000"/>
              </a:buClr>
              <a:buFont typeface="Lucida Sans"/>
            </a:pPr>
            <a:r>
              <a:t>Difference between Cook and Karp:  with Cook, you get to the oracle more than once and you can even call it adaptively (based on results of previous oracle calls)</a:t>
            </a:r>
          </a:p>
        </p:txBody>
      </p:sp>
    </p:spTree>
    <p:extLst>
      <p:ext uri="{BB962C8B-B14F-4D97-AF65-F5344CB8AC3E}">
        <p14:creationId xmlns:p14="http://schemas.microsoft.com/office/powerpoint/2010/main" val="2167136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1" name="Shape 5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why couldn't there be incomparable problems such that neither X &lt;= Y nor Y &lt;= X ?</a:t>
            </a:r>
          </a:p>
        </p:txBody>
      </p:sp>
    </p:spTree>
    <p:extLst>
      <p:ext uri="{BB962C8B-B14F-4D97-AF65-F5344CB8AC3E}">
        <p14:creationId xmlns:p14="http://schemas.microsoft.com/office/powerpoint/2010/main" val="3972715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2" name="Shape 6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combinatorial circuit =  DAG</a:t>
            </a:r>
          </a:p>
        </p:txBody>
      </p:sp>
    </p:spTree>
    <p:extLst>
      <p:ext uri="{BB962C8B-B14F-4D97-AF65-F5344CB8AC3E}">
        <p14:creationId xmlns:p14="http://schemas.microsoft.com/office/powerpoint/2010/main" val="1263619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sometime line between problems for which we know of poly-time algorithms and those with which we don’t is rather thin.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1" name="Shape 6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intellectual milestone in CS</a:t>
            </a:r>
          </a:p>
          <a:p>
            <a:pPr>
              <a:buClr>
                <a:srgbClr val="000000"/>
              </a:buClr>
              <a:buFont typeface="Lucida Sans"/>
            </a:pPr>
            <a:r>
              <a:t>by Savage's theorem,  P = languages with uniformly polynomial circuits </a:t>
            </a:r>
          </a:p>
        </p:txBody>
      </p:sp>
    </p:spTree>
    <p:extLst>
      <p:ext uri="{BB962C8B-B14F-4D97-AF65-F5344CB8AC3E}">
        <p14:creationId xmlns:p14="http://schemas.microsoft.com/office/powerpoint/2010/main" val="21931350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0" name="Shape 6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intellectual milestone in CS</a:t>
            </a:r>
          </a:p>
          <a:p>
            <a:pPr>
              <a:buClr>
                <a:srgbClr val="000000"/>
              </a:buClr>
              <a:buFont typeface="Lucida Sans"/>
            </a:pPr>
            <a:r>
              <a:t>by Savage's theorem,  P = languages with uniformly polynomial circuits </a:t>
            </a:r>
          </a:p>
        </p:txBody>
      </p:sp>
    </p:spTree>
    <p:extLst>
      <p:ext uri="{BB962C8B-B14F-4D97-AF65-F5344CB8AC3E}">
        <p14:creationId xmlns:p14="http://schemas.microsoft.com/office/powerpoint/2010/main" val="404191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0" name="Shape 6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[could also do formal "first" NP-completeness proof based on Turing machines]</a:t>
            </a:r>
          </a:p>
          <a:p>
            <a:pPr>
              <a:buClr>
                <a:srgbClr val="000000"/>
              </a:buClr>
              <a:buFont typeface="Lucida Sans"/>
            </a:pPr>
            <a:r>
              <a:t>intellectual milestone in CS</a:t>
            </a:r>
          </a:p>
          <a:p>
            <a:pPr>
              <a:buClr>
                <a:srgbClr val="000000"/>
              </a:buClr>
              <a:buFont typeface="Lucida Sans"/>
            </a:pPr>
            <a:r>
              <a:t>A poly-size circuit family is a circuit C_n for each input size n that has &lt;= n^k + k gates.</a:t>
            </a:r>
          </a:p>
          <a:p>
            <a:pPr>
              <a:buClr>
                <a:srgbClr val="000000"/>
              </a:buClr>
              <a:buFont typeface="Lucida Sans"/>
            </a:pPr>
            <a:r>
              <a:t>Theorem 1.2. P subset P / poly. Every time t(n) algorithm can be simulated on a circuit of size O(t(n)^c) for some constant c depending on model of computation.</a:t>
            </a:r>
          </a:p>
          <a:p>
            <a:pPr>
              <a:buClr>
                <a:srgbClr val="000000"/>
              </a:buClr>
              <a:buFont typeface="Lucida Sans"/>
            </a:pPr>
            <a:r>
              <a:t>http://www.stanford.edu/~rrwill/week3.pdf</a:t>
            </a:r>
          </a:p>
          <a:p>
            <a:pPr>
              <a:buClr>
                <a:srgbClr val="000000"/>
              </a:buClr>
              <a:buFont typeface="Lucida Sans"/>
            </a:pPr>
            <a:r>
              <a:t>[ by Savage's theorem,  P = languages with uniformly polynomial circuits ]</a:t>
            </a:r>
          </a:p>
        </p:txBody>
      </p:sp>
    </p:spTree>
    <p:extLst>
      <p:ext uri="{BB962C8B-B14F-4D97-AF65-F5344CB8AC3E}">
        <p14:creationId xmlns:p14="http://schemas.microsoft.com/office/powerpoint/2010/main" val="1081545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3" name="Shape 8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 and C: recall If Y is NP-complete, then Y is in P iff P = NP.</a:t>
            </a:r>
          </a:p>
        </p:txBody>
      </p:sp>
    </p:spTree>
    <p:extLst>
      <p:ext uri="{BB962C8B-B14F-4D97-AF65-F5344CB8AC3E}">
        <p14:creationId xmlns:p14="http://schemas.microsoft.com/office/powerpoint/2010/main" val="2527235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0" name="Shape 9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(\overline{z_1} \; \lor \; {z_3} \; \lor \; {z_4}), \;\;</a:t>
            </a:r>
          </a:p>
          <a:p>
            <a:r>
              <a:t>(\overline{z_1} \; \lor \; {z_3} \; \lor \; \overline{z_4}), \;\;</a:t>
            </a:r>
          </a:p>
          <a:p>
            <a:r>
              <a:t>(\overline{z_1} \; \lor \; \overline{z_3} \; \lor \; {z_4}), \;\; </a:t>
            </a:r>
          </a:p>
          <a:p>
            <a:r>
              <a:t>(\overline{z_1} \; \lor \; \overline{z_3} \; \lor \; \overline{z_4}) \\</a:t>
            </a:r>
          </a:p>
          <a:p>
            <a:r>
              <a:t>(\overline{z_2} \; \lor \; {z_3} \; \lor \; {z_4}), \;\;</a:t>
            </a:r>
          </a:p>
          <a:p>
            <a:r>
              <a:t>(\overline{z_2} \; \lor \; {z_3} \; \lor \; \overline{z_4}), \;\;</a:t>
            </a:r>
          </a:p>
          <a:p>
            <a:r>
              <a:t>(\overline{z_2} \; \lor \; \overline{z_3} \; \lor \; {z_4}), \;\; </a:t>
            </a:r>
          </a:p>
          <a:p>
            <a:r>
              <a:t>(\overline{z_2} \; \lor \; \overline{z_3} \; \lor \; \overline{z_4})</a:t>
            </a:r>
          </a:p>
        </p:txBody>
      </p:sp>
    </p:spTree>
    <p:extLst>
      <p:ext uri="{BB962C8B-B14F-4D97-AF65-F5344CB8AC3E}">
        <p14:creationId xmlns:p14="http://schemas.microsoft.com/office/powerpoint/2010/main" val="1555630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8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r>
              <a:t>Cook reduction = polynomial time Turing reduction</a:t>
            </a:r>
          </a:p>
          <a:p>
            <a:pPr>
              <a:buClr>
                <a:srgbClr val="000000"/>
              </a:buClr>
              <a:buFont typeface="Lucida Sans"/>
            </a:pPr>
            <a:r>
              <a:t>Karp reduction = polynomial many-one reduction = polynomial transformation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  <a:buFont typeface="Lucida Sans"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This chapter.  Show that fundamental problems are "computationally equivalent" and are different manifestations of one really hard problem. (up to cost of reduction)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Scheduling application: an edge corresponds to a conflict. Find set of mutually non-conflicting jobs.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7" name="Shape 3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  <a:buFont typeface="Lucida Sans"/>
            </a:lvl1pPr>
          </a:lstStyle>
          <a:p>
            <a:r>
              <a:t>Toy application = art gallery problem:  place guards within an art gallery so that all corridors are visible at any time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3" name="Shape 4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 - S = complement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5778500" y="1638300"/>
            <a:ext cx="6908800" cy="698500"/>
          </a:xfrm>
          <a:prstGeom prst="rect">
            <a:avLst/>
          </a:prstGeom>
        </p:spPr>
        <p:txBody>
          <a:bodyPr lIns="50800" tIns="50800" rIns="50800" bIns="50800" anchor="t"/>
          <a:lstStyle>
            <a:lvl1pPr>
              <a:lnSpc>
                <a:spcPts val="4300"/>
              </a:lnSpc>
              <a:defRPr sz="3600" cap="small" spc="144">
                <a:latin typeface="Futura Heavy"/>
                <a:ea typeface="Futura Heavy"/>
                <a:cs typeface="Futura Heavy"/>
                <a:sym typeface="Futura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78500" y="2540000"/>
            <a:ext cx="6921500" cy="5715000"/>
          </a:xfrm>
          <a:prstGeom prst="rect">
            <a:avLst/>
          </a:prstGeom>
        </p:spPr>
        <p:txBody>
          <a:bodyPr lIns="50800" tIns="50800" rIns="50800" bIns="50800"/>
          <a:lstStyle>
            <a:lvl1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defRPr>
            </a:lvl1pPr>
            <a:lvl2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solidFill>
                  <a:srgbClr val="D5D5D5"/>
                </a:solidFill>
                <a:latin typeface="Futura Medium"/>
                <a:ea typeface="Futura Medium"/>
                <a:cs typeface="Futura Medium"/>
                <a:sym typeface="Futura Medium"/>
              </a:defRPr>
            </a:lvl2pPr>
            <a:lvl3pPr marL="317500">
              <a:lnSpc>
                <a:spcPts val="5000"/>
              </a:lnSpc>
              <a:buFont typeface="Lucida Grande"/>
              <a:buChar char="‣"/>
              <a:defRPr sz="3000" i="1">
                <a:latin typeface="Futura Medium"/>
                <a:ea typeface="Futura Medium"/>
                <a:cs typeface="Futura Medium"/>
                <a:sym typeface="Futura Medium"/>
              </a:defRPr>
            </a:lvl3pPr>
            <a:lvl4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solidFill>
                  <a:srgbClr val="D5D5D5"/>
                </a:solidFill>
                <a:latin typeface="Futura Medium"/>
                <a:ea typeface="Futura Medium"/>
                <a:cs typeface="Futura Medium"/>
                <a:sym typeface="Futura Medium"/>
              </a:defRPr>
            </a:lvl4pPr>
            <a:lvl5pPr marL="317500" indent="-317500">
              <a:lnSpc>
                <a:spcPts val="5000"/>
              </a:lnSpc>
              <a:buSzPct val="100000"/>
              <a:buFont typeface="Lucida Grande"/>
              <a:buChar char="‣"/>
              <a:defRPr sz="3000" i="1">
                <a:latin typeface="Futura Medium"/>
                <a:ea typeface="Futura Medium"/>
                <a:cs typeface="Futura Medium"/>
                <a:sym typeface="Futura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ection 8.x"/>
          <p:cNvSpPr txBox="1">
            <a:spLocks noGrp="1"/>
          </p:cNvSpPr>
          <p:nvPr>
            <p:ph type="body" sz="quarter" idx="13"/>
          </p:nvPr>
        </p:nvSpPr>
        <p:spPr>
          <a:xfrm>
            <a:off x="655989" y="6890672"/>
            <a:ext cx="4445289" cy="3683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algn="ctr" defTabSz="1449492">
              <a:lnSpc>
                <a:spcPct val="130000"/>
              </a:lnSpc>
              <a:buClr>
                <a:srgbClr val="000000"/>
              </a:buClr>
              <a:buFont typeface="Lucida Sans"/>
              <a:tabLst>
                <a:tab pos="1066800" algn="l"/>
              </a:tabLst>
              <a:defRPr sz="1800" b="1" cap="small">
                <a:solidFill>
                  <a:srgbClr val="60606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Section 8.x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3246" y="9271000"/>
            <a:ext cx="378308" cy="285827"/>
          </a:xfrm>
          <a:prstGeom prst="rect">
            <a:avLst/>
          </a:prstGeom>
        </p:spPr>
        <p:txBody>
          <a:bodyPr/>
          <a:lstStyle>
            <a:lvl1pPr>
              <a:lnSpc>
                <a:spcPts val="2100"/>
              </a:lnSpc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iz">
    <p:bg>
      <p:bgPr>
        <a:solidFill>
          <a:srgbClr val="FBE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58702" marR="58702" defTabSz="1295400">
              <a:lnSpc>
                <a:spcPct val="100000"/>
              </a:lnSpc>
              <a:tabLst/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379200" cy="8128000"/>
          </a:xfrm>
          <a:prstGeom prst="rect">
            <a:avLst/>
          </a:prstGeom>
        </p:spPr>
        <p:txBody>
          <a:bodyPr/>
          <a:lstStyle>
            <a:lvl1pPr marL="58702" marR="58702" defTabSz="1295400">
              <a:lnSpc>
                <a:spcPts val="3900"/>
              </a:lnSpc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 marL="1066800" marR="58702" indent="-647700" defTabSz="1295400">
              <a:lnSpc>
                <a:spcPts val="3900"/>
              </a:lnSpc>
              <a:spcBef>
                <a:spcPts val="1300"/>
              </a:spcBef>
              <a:buSzPct val="100000"/>
              <a:buFontTx/>
              <a:buAutoNum type="alphaUcPeriod"/>
              <a:tabLst/>
              <a:defRPr b="1">
                <a:solidFill>
                  <a:srgbClr val="005493"/>
                </a:solidFill>
                <a:uFill>
                  <a:solidFill>
                    <a:srgbClr val="005493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2pPr>
            <a:lvl3pPr marL="1003300" marR="58702" indent="-368300" defTabSz="1295400">
              <a:lnSpc>
                <a:spcPts val="3900"/>
              </a:lnSpc>
              <a:buFontTx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3pPr>
            <a:lvl4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4pPr>
            <a:lvl5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8178" y="9401640"/>
            <a:ext cx="307239" cy="241352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647700">
              <a:lnSpc>
                <a:spcPct val="100000"/>
              </a:lnSpc>
              <a:tabLst/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4" name="ic-logo.pdf" descr="ic-logo.pdf"/>
          <p:cNvPicPr>
            <a:picLocks noChangeAspect="1"/>
          </p:cNvPicPr>
          <p:nvPr/>
        </p:nvPicPr>
        <p:blipFill>
          <a:blip r:embed="rId2"/>
          <a:srcRect r="80913"/>
          <a:stretch>
            <a:fillRect/>
          </a:stretch>
        </p:blipFill>
        <p:spPr>
          <a:xfrm>
            <a:off x="11663162" y="232965"/>
            <a:ext cx="570723" cy="579704"/>
          </a:xfrm>
          <a:prstGeom prst="rect">
            <a:avLst/>
          </a:prstGeom>
          <a:ln w="12700"/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erview">
    <p:bg>
      <p:bgPr>
        <a:solidFill>
          <a:srgbClr val="CCD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3004800" cy="1270000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63500" marR="58702" indent="800100" defTabSz="1295400">
              <a:lnSpc>
                <a:spcPct val="100000"/>
              </a:lnSpc>
              <a:tabLst/>
              <a:defRPr sz="4000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Futura Heavy"/>
                <a:ea typeface="Futura Heavy"/>
                <a:cs typeface="Futura Heavy"/>
                <a:sym typeface="Futura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1828800"/>
            <a:ext cx="11379200" cy="7569200"/>
          </a:xfrm>
          <a:prstGeom prst="rect">
            <a:avLst/>
          </a:prstGeom>
        </p:spPr>
        <p:txBody>
          <a:bodyPr/>
          <a:lstStyle>
            <a:lvl1pPr marL="58702" marR="58702" defTabSz="1295400">
              <a:lnSpc>
                <a:spcPts val="3900"/>
              </a:lnSpc>
              <a:buClr>
                <a:srgbClr val="0048AA"/>
              </a:buClr>
              <a:buFont typeface="Lucida Sans"/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lvl1pPr>
            <a:lvl2pPr marL="635000" marR="58702" indent="-508000" defTabSz="1295400">
              <a:lnSpc>
                <a:spcPts val="3900"/>
              </a:lnSpc>
              <a:buSzPct val="166666"/>
              <a:tabLst/>
              <a:defRPr>
                <a:uFill>
                  <a:solidFill>
                    <a:srgbClr val="000000"/>
                  </a:solidFill>
                </a:uFill>
              </a:defRPr>
            </a:lvl2pPr>
            <a:lvl3pPr marL="1003300" marR="58702" indent="-368300" defTabSz="1295400">
              <a:lnSpc>
                <a:spcPts val="3900"/>
              </a:lnSpc>
              <a:buFontTx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3pPr>
            <a:lvl4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4pPr>
            <a:lvl5pPr marL="1003300" marR="58702" indent="-368300" defTabSz="1295400">
              <a:lnSpc>
                <a:spcPts val="3900"/>
              </a:lnSpc>
              <a:buSzPct val="100000"/>
              <a:buChar char="–"/>
              <a:tabLst/>
              <a:defRPr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18178" y="9401640"/>
            <a:ext cx="307239" cy="241352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647700">
              <a:lnSpc>
                <a:spcPct val="100000"/>
              </a:lnSpc>
              <a:tabLst/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5" name="interview-white.pdf" descr="interview-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190551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812800" y="0"/>
            <a:ext cx="11379200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379200" cy="817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2pPr>
              <a:buFont typeface="Lucida Sans"/>
              <a:buChar char="・"/>
              <a:defRPr>
                <a:solidFill>
                  <a:srgbClr val="000000"/>
                </a:solidFill>
              </a:defRPr>
            </a:lvl2pPr>
            <a:lvl3pPr>
              <a:buFont typeface="Lucida Sans"/>
              <a:buChar char="-"/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55880" y="9347200"/>
            <a:ext cx="281840" cy="21595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defTabSz="457200">
              <a:lnSpc>
                <a:spcPts val="1400"/>
              </a:lnSpc>
              <a:buClrTx/>
              <a:buFontTx/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</p:sldLayoutIdLst>
  <p:transition spd="med"/>
  <p:txStyles>
    <p:titleStyle>
      <a:lvl1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1pPr>
      <a:lvl2pPr marL="0" marR="0" indent="2286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2pPr>
      <a:lvl3pPr marL="0" marR="0" indent="457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3pPr>
      <a:lvl4pPr marL="0" marR="0" indent="6858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4pPr>
      <a:lvl5pPr marL="0" marR="0" indent="9144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5pPr>
      <a:lvl6pPr marL="0" marR="0" indent="11430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6pPr>
      <a:lvl7pPr marL="0" marR="0" indent="13716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7pPr>
      <a:lvl8pPr marL="0" marR="0" indent="1600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8pPr>
      <a:lvl9pPr marL="0" marR="0" indent="18288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utura"/>
        </a:defRPr>
      </a:lvl9pPr>
    </p:titleStyle>
    <p:bodyStyle>
      <a:lvl1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1pPr>
      <a:lvl2pPr marL="584200" marR="0" indent="-457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Pct val="160000"/>
        <a:buFontTx/>
        <a:buChar char="•"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2pPr>
      <a:lvl3pPr marL="914400" marR="0" indent="-3175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3pPr>
      <a:lvl4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4pPr>
      <a:lvl5pPr marL="0" marR="0" indent="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5pPr>
      <a:lvl6pPr marL="0" marR="0" indent="3556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6pPr>
      <a:lvl7pPr marL="0" marR="0" indent="7112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7pPr>
      <a:lvl8pPr marL="0" marR="0" indent="10668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8pPr>
      <a:lvl9pPr marL="0" marR="0" indent="1422400" algn="l" defTabSz="457200" rtl="0" latinLnBrk="0">
        <a:lnSpc>
          <a:spcPts val="38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400" b="0" i="0" u="none" strike="noStrike" cap="none" spc="0" baseline="0">
          <a:ln>
            <a:noFill/>
          </a:ln>
          <a:solidFill>
            <a:srgbClr val="0048AA"/>
          </a:solidFill>
          <a:uFillTx/>
          <a:latin typeface="+mn-lt"/>
          <a:ea typeface="+mn-ea"/>
          <a:cs typeface="+mn-cs"/>
          <a:sym typeface="Lucida Sans"/>
        </a:defRPr>
      </a:lvl9pPr>
    </p:bodyStyle>
    <p:otherStyle>
      <a:lvl1pPr marL="0" marR="0" indent="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1pPr>
      <a:lvl2pPr marL="0" marR="0" indent="2286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2pPr>
      <a:lvl3pPr marL="0" marR="0" indent="4572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3pPr>
      <a:lvl4pPr marL="0" marR="0" indent="6858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4pPr>
      <a:lvl5pPr marL="0" marR="0" indent="9144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5pPr>
      <a:lvl6pPr marL="0" marR="0" indent="11430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6pPr>
      <a:lvl7pPr marL="0" marR="0" indent="13716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7pPr>
      <a:lvl8pPr marL="0" marR="0" indent="16002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8pPr>
      <a:lvl9pPr marL="0" marR="0" indent="1828800" algn="ctr" defTabSz="45720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customXml" Target="../ink/ink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customXml" Target="../ink/ink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customXml" Target="../ink/ink14.xml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customXml" Target="../ink/ink15.xml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gif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customXml" Target="../ink/ink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45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"/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AD39692-0CD0-7847-9B2A-46F9ABA51D60}"/>
              </a:ext>
            </a:extLst>
          </p:cNvPr>
          <p:cNvSpPr txBox="1">
            <a:spLocks noChangeArrowheads="1"/>
          </p:cNvSpPr>
          <p:nvPr/>
        </p:nvSpPr>
        <p:spPr>
          <a:xfrm>
            <a:off x="613465" y="2905919"/>
            <a:ext cx="11777870" cy="114300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1pPr>
            <a:lvl2pPr marL="0" marR="0" indent="2286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2pPr>
            <a:lvl3pPr marL="0" marR="0" indent="4572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3pPr>
            <a:lvl4pPr marL="0" marR="0" indent="6858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4pPr>
            <a:lvl5pPr marL="0" marR="0" indent="9144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5pPr>
            <a:lvl6pPr marL="0" marR="0" indent="11430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6pPr>
            <a:lvl7pPr marL="0" marR="0" indent="13716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7pPr>
            <a:lvl8pPr marL="0" marR="0" indent="16002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8pPr>
            <a:lvl9pPr marL="0" marR="0" indent="1828800" algn="l" defTabSz="457200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utura"/>
              </a:defRPr>
            </a:lvl9pPr>
          </a:lstStyle>
          <a:p>
            <a:pPr algn="ctr" hangingPunct="1">
              <a:defRPr/>
            </a:pPr>
            <a:r>
              <a:rPr lang="en-US" altLang="zh-CN" sz="4400" dirty="0"/>
              <a:t>CS101</a:t>
            </a:r>
            <a:r>
              <a:rPr lang="zh-CN" altLang="en-US" sz="4400" dirty="0"/>
              <a:t> </a:t>
            </a:r>
            <a:r>
              <a:rPr lang="en-US" altLang="zh-CN" sz="4400" dirty="0"/>
              <a:t>Algorithms and Data Structures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35A3F68D-B7D7-534F-9DD2-5DDA7A37B8A3}"/>
              </a:ext>
            </a:extLst>
          </p:cNvPr>
          <p:cNvSpPr txBox="1">
            <a:spLocks/>
          </p:cNvSpPr>
          <p:nvPr/>
        </p:nvSpPr>
        <p:spPr>
          <a:xfrm>
            <a:off x="3073400" y="4506119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sz="2800" dirty="0">
                <a:solidFill>
                  <a:prstClr val="black"/>
                </a:solidFill>
              </a:rPr>
              <a:t>Reductions, P and NP</a:t>
            </a:r>
          </a:p>
        </p:txBody>
      </p:sp>
    </p:spTree>
    <p:extLst>
      <p:ext uri="{BB962C8B-B14F-4D97-AF65-F5344CB8AC3E}">
        <p14:creationId xmlns:p14="http://schemas.microsoft.com/office/powerpoint/2010/main" val="150247401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0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231" name="Design algorithms.  If X ≤ P Y and Y can be solved in polynomial time, then X can be solved in polynomial ti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algorithms.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time,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Establish intractability.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cannot be solved in polynomial time, then Y cannot be solved in polynomial time.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Establish equivalence.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both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we use notation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≡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 this case,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Bottom line.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Reductions classify problems according to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relative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difficulty.</a:t>
            </a:r>
          </a:p>
        </p:txBody>
      </p:sp>
      <p:sp>
        <p:nvSpPr>
          <p:cNvPr id="2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1" build="p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240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rPr dirty="0"/>
              <a:t>poly-time reductions</a:t>
            </a:r>
          </a:p>
          <a:p>
            <a:r>
              <a:rPr dirty="0"/>
              <a:t>packing and covering problems</a:t>
            </a:r>
          </a:p>
          <a:p>
            <a:pPr lvl="1"/>
            <a:r>
              <a:rPr dirty="0"/>
              <a:t>constraint satisfaction problems</a:t>
            </a:r>
          </a:p>
          <a:p>
            <a:pPr lvl="1"/>
            <a:r>
              <a:rPr dirty="0"/>
              <a:t>graph coloring</a:t>
            </a:r>
            <a:endParaRPr lang="en-US" dirty="0"/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  <a:endParaRPr dirty="0"/>
          </a:p>
        </p:txBody>
      </p:sp>
      <p:sp>
        <p:nvSpPr>
          <p:cNvPr id="241" name="Section 8.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8.1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Independent-Set.  Given a graph G = (V, E) and an integer k, is there a subset of k (or more) vertices such that no two are adjac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Independent-Set</a:t>
            </a:r>
            <a:r>
              <a:t>.  </a:t>
            </a:r>
            <a:r>
              <a:rPr>
                <a:solidFill>
                  <a:srgbClr val="000000"/>
                </a:solidFill>
              </a:rPr>
              <a:t>Given a graph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and an integer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, is there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a subset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</a:rPr>
              <a:t>(or more) vertices such that no two are adjacent?</a:t>
            </a:r>
          </a:p>
          <a:p>
            <a:br/>
            <a:r>
              <a:t>Ex.  </a:t>
            </a:r>
            <a:r>
              <a:rPr>
                <a:solidFill>
                  <a:srgbClr val="000000"/>
                </a:solidFill>
              </a:rPr>
              <a:t>Is there an independent set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≥ 6 </a:t>
            </a:r>
            <a:r>
              <a:rPr>
                <a:solidFill>
                  <a:srgbClr val="000000"/>
                </a:solidFill>
              </a:rPr>
              <a:t>?</a:t>
            </a:r>
          </a:p>
          <a:p>
            <a:r>
              <a:t>Ex.  </a:t>
            </a:r>
            <a:r>
              <a:rPr>
                <a:solidFill>
                  <a:srgbClr val="000000"/>
                </a:solidFill>
              </a:rPr>
              <a:t>Is there an independent set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≥ 7 </a:t>
            </a:r>
            <a:r>
              <a:rPr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24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5" name="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Independent set</a:t>
            </a:r>
          </a:p>
        </p:txBody>
      </p:sp>
      <p:sp>
        <p:nvSpPr>
          <p:cNvPr id="2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249" name="Group"/>
          <p:cNvGrpSpPr/>
          <p:nvPr/>
        </p:nvGrpSpPr>
        <p:grpSpPr>
          <a:xfrm>
            <a:off x="9423400" y="7373902"/>
            <a:ext cx="3274827" cy="352214"/>
            <a:chOff x="0" y="0"/>
            <a:chExt cx="3274826" cy="352213"/>
          </a:xfrm>
        </p:grpSpPr>
        <p:sp>
          <p:nvSpPr>
            <p:cNvPr id="247" name="Circle"/>
            <p:cNvSpPr/>
            <p:nvPr/>
          </p:nvSpPr>
          <p:spPr>
            <a:xfrm>
              <a:off x="0" y="0"/>
              <a:ext cx="354472" cy="352214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8" name="independent set of size 6"/>
            <p:cNvSpPr txBox="1"/>
            <p:nvPr/>
          </p:nvSpPr>
          <p:spPr>
            <a:xfrm>
              <a:off x="599888" y="55597"/>
              <a:ext cx="2674939" cy="22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independent set of size 6</a:t>
              </a:r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3797300" y="4885831"/>
            <a:ext cx="4100972" cy="4502009"/>
            <a:chOff x="0" y="0"/>
            <a:chExt cx="4100971" cy="4502008"/>
          </a:xfrm>
        </p:grpSpPr>
        <p:sp>
          <p:nvSpPr>
            <p:cNvPr id="282" name="Connection Line"/>
            <p:cNvSpPr/>
            <p:nvPr/>
          </p:nvSpPr>
          <p:spPr>
            <a:xfrm>
              <a:off x="177235" y="4324773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251" name="Connection Line"/>
            <p:cNvCxnSpPr>
              <a:stCxn id="269" idx="0"/>
              <a:endCxn id="271" idx="0"/>
            </p:cNvCxnSpPr>
            <p:nvPr/>
          </p:nvCxnSpPr>
          <p:spPr>
            <a:xfrm>
              <a:off x="3918656" y="177235"/>
              <a:ext cx="1" cy="1000197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283" name="Connection Line"/>
            <p:cNvSpPr/>
            <p:nvPr/>
          </p:nvSpPr>
          <p:spPr>
            <a:xfrm>
              <a:off x="3918656" y="1359367"/>
              <a:ext cx="1" cy="918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4" name="Connection Line"/>
            <p:cNvSpPr/>
            <p:nvPr/>
          </p:nvSpPr>
          <p:spPr>
            <a:xfrm>
              <a:off x="177235" y="1177431"/>
              <a:ext cx="1" cy="919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h="21600" extrusionOk="0">
                  <a:moveTo>
                    <a:pt x="0" y="21600"/>
                  </a:moveTo>
                  <a:cubicBezTo>
                    <a:pt x="0" y="14400"/>
                    <a:pt x="0" y="7200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5" name="Connection Line"/>
            <p:cNvSpPr/>
            <p:nvPr/>
          </p:nvSpPr>
          <p:spPr>
            <a:xfrm>
              <a:off x="177235" y="177235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7" extrusionOk="0">
                  <a:moveTo>
                    <a:pt x="0" y="17087"/>
                  </a:moveTo>
                  <a:cubicBezTo>
                    <a:pt x="7200" y="-483"/>
                    <a:pt x="14400" y="-4513"/>
                    <a:pt x="21600" y="532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6" name="Connection Line"/>
            <p:cNvSpPr/>
            <p:nvPr/>
          </p:nvSpPr>
          <p:spPr>
            <a:xfrm>
              <a:off x="177235" y="177235"/>
              <a:ext cx="3565696" cy="953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7" name="Connection Line"/>
            <p:cNvSpPr/>
            <p:nvPr/>
          </p:nvSpPr>
          <p:spPr>
            <a:xfrm>
              <a:off x="177235" y="1177431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257" name="Connection Line"/>
            <p:cNvCxnSpPr>
              <a:stCxn id="268" idx="0"/>
              <a:endCxn id="269" idx="0"/>
            </p:cNvCxnSpPr>
            <p:nvPr/>
          </p:nvCxnSpPr>
          <p:spPr>
            <a:xfrm flipV="1">
              <a:off x="177235" y="177235"/>
              <a:ext cx="3741422" cy="2100863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288" name="Connection Line"/>
            <p:cNvSpPr/>
            <p:nvPr/>
          </p:nvSpPr>
          <p:spPr>
            <a:xfrm>
              <a:off x="353098" y="2325164"/>
              <a:ext cx="3565559" cy="954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89" name="Connection Line"/>
            <p:cNvSpPr/>
            <p:nvPr/>
          </p:nvSpPr>
          <p:spPr>
            <a:xfrm>
              <a:off x="359171" y="2278097"/>
              <a:ext cx="355948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90" name="Connection Line"/>
            <p:cNvSpPr/>
            <p:nvPr/>
          </p:nvSpPr>
          <p:spPr>
            <a:xfrm>
              <a:off x="177235" y="3279422"/>
              <a:ext cx="3566237" cy="996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91" name="Connection Line"/>
            <p:cNvSpPr/>
            <p:nvPr/>
          </p:nvSpPr>
          <p:spPr>
            <a:xfrm>
              <a:off x="3918656" y="3279422"/>
              <a:ext cx="1" cy="86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262" name="Circle"/>
            <p:cNvSpPr/>
            <p:nvPr/>
          </p:nvSpPr>
          <p:spPr>
            <a:xfrm>
              <a:off x="0" y="36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3" name="Circle"/>
            <p:cNvSpPr/>
            <p:nvPr/>
          </p:nvSpPr>
          <p:spPr>
            <a:xfrm>
              <a:off x="0" y="41438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4" name="Circle"/>
            <p:cNvSpPr/>
            <p:nvPr/>
          </p:nvSpPr>
          <p:spPr>
            <a:xfrm>
              <a:off x="3746500" y="2099168"/>
              <a:ext cx="354472" cy="352215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5" name="Circle"/>
            <p:cNvSpPr/>
            <p:nvPr/>
          </p:nvSpPr>
          <p:spPr>
            <a:xfrm>
              <a:off x="0" y="9942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6" name="Circle"/>
            <p:cNvSpPr/>
            <p:nvPr/>
          </p:nvSpPr>
          <p:spPr>
            <a:xfrm>
              <a:off x="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7" name="Circle"/>
            <p:cNvSpPr/>
            <p:nvPr/>
          </p:nvSpPr>
          <p:spPr>
            <a:xfrm>
              <a:off x="374650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8" name="Circle"/>
            <p:cNvSpPr/>
            <p:nvPr/>
          </p:nvSpPr>
          <p:spPr>
            <a:xfrm>
              <a:off x="0" y="2101991"/>
              <a:ext cx="354472" cy="352214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9" name="Circle"/>
            <p:cNvSpPr/>
            <p:nvPr/>
          </p:nvSpPr>
          <p:spPr>
            <a:xfrm>
              <a:off x="3741420" y="0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0" name="Circle"/>
            <p:cNvSpPr/>
            <p:nvPr/>
          </p:nvSpPr>
          <p:spPr>
            <a:xfrm>
              <a:off x="3741420" y="4147537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1" name="Circle"/>
            <p:cNvSpPr/>
            <p:nvPr/>
          </p:nvSpPr>
          <p:spPr>
            <a:xfrm>
              <a:off x="3741420" y="1000195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72" name="Connection Line"/>
            <p:cNvCxnSpPr>
              <a:stCxn id="271" idx="0"/>
              <a:endCxn id="266" idx="0"/>
            </p:cNvCxnSpPr>
            <p:nvPr/>
          </p:nvCxnSpPr>
          <p:spPr>
            <a:xfrm flipH="1">
              <a:off x="177235" y="1177431"/>
              <a:ext cx="3741422" cy="21022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cxnSp>
          <p:nvCxnSpPr>
            <p:cNvPr id="273" name="Connection Line"/>
            <p:cNvCxnSpPr>
              <a:stCxn id="263" idx="0"/>
              <a:endCxn id="271" idx="0"/>
            </p:cNvCxnSpPr>
            <p:nvPr/>
          </p:nvCxnSpPr>
          <p:spPr>
            <a:xfrm flipV="1">
              <a:off x="177235" y="1177431"/>
              <a:ext cx="3741422" cy="31436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</p:grpSp>
      <p:grpSp>
        <p:nvGrpSpPr>
          <p:cNvPr id="281" name="Group"/>
          <p:cNvGrpSpPr/>
          <p:nvPr/>
        </p:nvGrpSpPr>
        <p:grpSpPr>
          <a:xfrm>
            <a:off x="3797300" y="4885831"/>
            <a:ext cx="4095892" cy="4502009"/>
            <a:chOff x="0" y="0"/>
            <a:chExt cx="4095891" cy="4502008"/>
          </a:xfrm>
        </p:grpSpPr>
        <p:sp>
          <p:nvSpPr>
            <p:cNvPr id="275" name="Circle"/>
            <p:cNvSpPr/>
            <p:nvPr/>
          </p:nvSpPr>
          <p:spPr>
            <a:xfrm>
              <a:off x="0" y="0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6" name="Circle"/>
            <p:cNvSpPr/>
            <p:nvPr/>
          </p:nvSpPr>
          <p:spPr>
            <a:xfrm>
              <a:off x="0" y="4147537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7" name="Circle"/>
            <p:cNvSpPr/>
            <p:nvPr/>
          </p:nvSpPr>
          <p:spPr>
            <a:xfrm>
              <a:off x="3741420" y="2101991"/>
              <a:ext cx="354472" cy="352214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8" name="Circle"/>
            <p:cNvSpPr/>
            <p:nvPr/>
          </p:nvSpPr>
          <p:spPr>
            <a:xfrm>
              <a:off x="0" y="1000195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9" name="Circle"/>
            <p:cNvSpPr/>
            <p:nvPr/>
          </p:nvSpPr>
          <p:spPr>
            <a:xfrm>
              <a:off x="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0" name="Circle"/>
            <p:cNvSpPr/>
            <p:nvPr/>
          </p:nvSpPr>
          <p:spPr>
            <a:xfrm>
              <a:off x="374142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A72E9E2-CA8E-91A7-5B9A-5C9117C2BF47}"/>
                  </a:ext>
                </a:extLst>
              </p14:cNvPr>
              <p14:cNvContentPartPr/>
              <p14:nvPr/>
            </p14:nvContentPartPr>
            <p14:xfrm>
              <a:off x="8635680" y="3614400"/>
              <a:ext cx="1117080" cy="1212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A72E9E2-CA8E-91A7-5B9A-5C9117C2BF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26320" y="3605040"/>
                <a:ext cx="1135800" cy="1231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build="p" bldLvl="5" animBg="1" advAuto="0"/>
      <p:bldP spid="249" grpId="3" animBg="1" advAuto="0"/>
      <p:bldP spid="281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"/>
          <p:cNvGrpSpPr/>
          <p:nvPr/>
        </p:nvGrpSpPr>
        <p:grpSpPr>
          <a:xfrm>
            <a:off x="3797300" y="4885831"/>
            <a:ext cx="4100972" cy="4502009"/>
            <a:chOff x="0" y="0"/>
            <a:chExt cx="4100971" cy="4502008"/>
          </a:xfrm>
        </p:grpSpPr>
        <p:sp>
          <p:nvSpPr>
            <p:cNvPr id="336" name="Connection Line"/>
            <p:cNvSpPr/>
            <p:nvPr/>
          </p:nvSpPr>
          <p:spPr>
            <a:xfrm>
              <a:off x="177235" y="4324773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296" name="Connection Line"/>
            <p:cNvCxnSpPr>
              <a:stCxn id="314" idx="0"/>
              <a:endCxn id="316" idx="0"/>
            </p:cNvCxnSpPr>
            <p:nvPr/>
          </p:nvCxnSpPr>
          <p:spPr>
            <a:xfrm>
              <a:off x="3918656" y="177235"/>
              <a:ext cx="1" cy="1000197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337" name="Connection Line"/>
            <p:cNvSpPr/>
            <p:nvPr/>
          </p:nvSpPr>
          <p:spPr>
            <a:xfrm>
              <a:off x="3918656" y="1359367"/>
              <a:ext cx="1" cy="918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38" name="Connection Line"/>
            <p:cNvSpPr/>
            <p:nvPr/>
          </p:nvSpPr>
          <p:spPr>
            <a:xfrm>
              <a:off x="177235" y="1177431"/>
              <a:ext cx="1" cy="919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h="21600" extrusionOk="0">
                  <a:moveTo>
                    <a:pt x="0" y="21600"/>
                  </a:moveTo>
                  <a:cubicBezTo>
                    <a:pt x="0" y="14400"/>
                    <a:pt x="0" y="7200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39" name="Connection Line"/>
            <p:cNvSpPr/>
            <p:nvPr/>
          </p:nvSpPr>
          <p:spPr>
            <a:xfrm>
              <a:off x="177235" y="177235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7" extrusionOk="0">
                  <a:moveTo>
                    <a:pt x="0" y="17087"/>
                  </a:moveTo>
                  <a:cubicBezTo>
                    <a:pt x="7200" y="-483"/>
                    <a:pt x="14400" y="-4513"/>
                    <a:pt x="21600" y="5320"/>
                  </a:cubicBez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0" name="Connection Line"/>
            <p:cNvSpPr/>
            <p:nvPr/>
          </p:nvSpPr>
          <p:spPr>
            <a:xfrm>
              <a:off x="177235" y="177235"/>
              <a:ext cx="3565696" cy="953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1" name="Connection Line"/>
            <p:cNvSpPr/>
            <p:nvPr/>
          </p:nvSpPr>
          <p:spPr>
            <a:xfrm>
              <a:off x="177235" y="1177431"/>
              <a:ext cx="35594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cxnSp>
          <p:nvCxnSpPr>
            <p:cNvPr id="302" name="Connection Line"/>
            <p:cNvCxnSpPr>
              <a:stCxn id="313" idx="0"/>
              <a:endCxn id="314" idx="0"/>
            </p:cNvCxnSpPr>
            <p:nvPr/>
          </p:nvCxnSpPr>
          <p:spPr>
            <a:xfrm flipV="1">
              <a:off x="177235" y="177235"/>
              <a:ext cx="3741422" cy="2100863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sp>
          <p:nvSpPr>
            <p:cNvPr id="342" name="Connection Line"/>
            <p:cNvSpPr/>
            <p:nvPr/>
          </p:nvSpPr>
          <p:spPr>
            <a:xfrm>
              <a:off x="353098" y="2325164"/>
              <a:ext cx="3565559" cy="954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3" name="Connection Line"/>
            <p:cNvSpPr/>
            <p:nvPr/>
          </p:nvSpPr>
          <p:spPr>
            <a:xfrm>
              <a:off x="359171" y="2278097"/>
              <a:ext cx="355948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4" name="Connection Line"/>
            <p:cNvSpPr/>
            <p:nvPr/>
          </p:nvSpPr>
          <p:spPr>
            <a:xfrm>
              <a:off x="177235" y="3279422"/>
              <a:ext cx="3566237" cy="996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45" name="Connection Line"/>
            <p:cNvSpPr/>
            <p:nvPr/>
          </p:nvSpPr>
          <p:spPr>
            <a:xfrm>
              <a:off x="3918656" y="3279422"/>
              <a:ext cx="1" cy="863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307" name="Circle"/>
            <p:cNvSpPr/>
            <p:nvPr/>
          </p:nvSpPr>
          <p:spPr>
            <a:xfrm>
              <a:off x="0" y="36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8" name="Circle"/>
            <p:cNvSpPr/>
            <p:nvPr/>
          </p:nvSpPr>
          <p:spPr>
            <a:xfrm>
              <a:off x="0" y="41438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9" name="Circle"/>
            <p:cNvSpPr/>
            <p:nvPr/>
          </p:nvSpPr>
          <p:spPr>
            <a:xfrm>
              <a:off x="3746500" y="2099168"/>
              <a:ext cx="354472" cy="352215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0" name="Circle"/>
            <p:cNvSpPr/>
            <p:nvPr/>
          </p:nvSpPr>
          <p:spPr>
            <a:xfrm>
              <a:off x="0" y="9942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1" name="Circle"/>
            <p:cNvSpPr/>
            <p:nvPr/>
          </p:nvSpPr>
          <p:spPr>
            <a:xfrm>
              <a:off x="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2" name="Circle"/>
            <p:cNvSpPr/>
            <p:nvPr/>
          </p:nvSpPr>
          <p:spPr>
            <a:xfrm>
              <a:off x="3746500" y="3102468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3" name="Circle"/>
            <p:cNvSpPr/>
            <p:nvPr/>
          </p:nvSpPr>
          <p:spPr>
            <a:xfrm>
              <a:off x="0" y="2101991"/>
              <a:ext cx="354472" cy="352214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4" name="Circle"/>
            <p:cNvSpPr/>
            <p:nvPr/>
          </p:nvSpPr>
          <p:spPr>
            <a:xfrm>
              <a:off x="3741420" y="0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5" name="Circle"/>
            <p:cNvSpPr/>
            <p:nvPr/>
          </p:nvSpPr>
          <p:spPr>
            <a:xfrm>
              <a:off x="3741420" y="4147537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6" name="Circle"/>
            <p:cNvSpPr/>
            <p:nvPr/>
          </p:nvSpPr>
          <p:spPr>
            <a:xfrm>
              <a:off x="3741420" y="1000195"/>
              <a:ext cx="354472" cy="354472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317" name="Connection Line"/>
            <p:cNvCxnSpPr>
              <a:stCxn id="316" idx="0"/>
              <a:endCxn id="311" idx="0"/>
            </p:cNvCxnSpPr>
            <p:nvPr/>
          </p:nvCxnSpPr>
          <p:spPr>
            <a:xfrm flipH="1">
              <a:off x="177235" y="1177431"/>
              <a:ext cx="3741422" cy="21022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  <p:cxnSp>
          <p:nvCxnSpPr>
            <p:cNvPr id="318" name="Connection Line"/>
            <p:cNvCxnSpPr>
              <a:stCxn id="308" idx="0"/>
              <a:endCxn id="316" idx="0"/>
            </p:cNvCxnSpPr>
            <p:nvPr/>
          </p:nvCxnSpPr>
          <p:spPr>
            <a:xfrm flipV="1">
              <a:off x="177235" y="1177431"/>
              <a:ext cx="3741422" cy="3143674"/>
            </a:xfrm>
            <a:prstGeom prst="straightConnector1">
              <a:avLst/>
            </a:prstGeom>
            <a:ln w="38100" cap="flat">
              <a:solidFill>
                <a:srgbClr val="AAAAAA"/>
              </a:solidFill>
              <a:prstDash val="solid"/>
              <a:miter lim="400000"/>
            </a:ln>
            <a:effectLst/>
          </p:spPr>
        </p:cxnSp>
      </p:grpSp>
      <p:sp>
        <p:nvSpPr>
          <p:cNvPr id="32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1" name="Vertex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</a:t>
            </a:r>
          </a:p>
        </p:txBody>
      </p:sp>
      <p:sp>
        <p:nvSpPr>
          <p:cNvPr id="322" name="Vertex-Cover.  Given a graph G = (V, E) and an integer k, is there a subset of k (or fewer) vertices such that each edge is incident to at least one vertex in the subse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Vertex-Cover</a:t>
            </a:r>
            <a:r>
              <a:t>.  </a:t>
            </a:r>
            <a:r>
              <a:rPr>
                <a:solidFill>
                  <a:srgbClr val="000000"/>
                </a:solidFill>
              </a:rPr>
              <a:t>Given a graph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and an integer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, is there a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subset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</a:rPr>
              <a:t>(or fewer) vertices such that each edge is incident to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at least one vertex in the subset?</a:t>
            </a:r>
          </a:p>
          <a:p>
            <a:br/>
            <a:r>
              <a:t>Ex.  </a:t>
            </a:r>
            <a:r>
              <a:rPr>
                <a:solidFill>
                  <a:srgbClr val="000000"/>
                </a:solidFill>
              </a:rPr>
              <a:t>Is there a vertex cover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 4 </a:t>
            </a:r>
            <a:r>
              <a:rPr>
                <a:solidFill>
                  <a:srgbClr val="000000"/>
                </a:solidFill>
              </a:rPr>
              <a:t>?</a:t>
            </a:r>
          </a:p>
          <a:p>
            <a:r>
              <a:t>Ex.  </a:t>
            </a:r>
            <a:r>
              <a:rPr>
                <a:solidFill>
                  <a:srgbClr val="000000"/>
                </a:solidFill>
              </a:rPr>
              <a:t>Is there a vertex cover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 3 </a:t>
            </a:r>
            <a:r>
              <a:rPr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pSp>
        <p:nvGrpSpPr>
          <p:cNvPr id="326" name="Group"/>
          <p:cNvGrpSpPr/>
          <p:nvPr/>
        </p:nvGrpSpPr>
        <p:grpSpPr>
          <a:xfrm>
            <a:off x="9423400" y="7848600"/>
            <a:ext cx="2895613" cy="352214"/>
            <a:chOff x="0" y="0"/>
            <a:chExt cx="2895612" cy="352213"/>
          </a:xfrm>
        </p:grpSpPr>
        <p:sp>
          <p:nvSpPr>
            <p:cNvPr id="324" name="Circle"/>
            <p:cNvSpPr/>
            <p:nvPr/>
          </p:nvSpPr>
          <p:spPr>
            <a:xfrm>
              <a:off x="0" y="0"/>
              <a:ext cx="354472" cy="352214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5" name="vertex cover of size 4"/>
            <p:cNvSpPr txBox="1"/>
            <p:nvPr/>
          </p:nvSpPr>
          <p:spPr>
            <a:xfrm>
              <a:off x="623503" y="50800"/>
              <a:ext cx="2272110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of size 4</a:t>
              </a:r>
            </a:p>
          </p:txBody>
        </p:sp>
      </p:grpSp>
      <p:sp>
        <p:nvSpPr>
          <p:cNvPr id="327" name="independent set of size 6"/>
          <p:cNvSpPr txBox="1"/>
          <p:nvPr/>
        </p:nvSpPr>
        <p:spPr>
          <a:xfrm>
            <a:off x="10023288" y="7429500"/>
            <a:ext cx="2674939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 of size 6</a:t>
            </a:r>
          </a:p>
        </p:txBody>
      </p:sp>
      <p:sp>
        <p:nvSpPr>
          <p:cNvPr id="328" name="Circle"/>
          <p:cNvSpPr/>
          <p:nvPr/>
        </p:nvSpPr>
        <p:spPr>
          <a:xfrm>
            <a:off x="9423400" y="7373902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35" name="Group"/>
          <p:cNvGrpSpPr/>
          <p:nvPr/>
        </p:nvGrpSpPr>
        <p:grpSpPr>
          <a:xfrm>
            <a:off x="3797300" y="4885831"/>
            <a:ext cx="4095892" cy="4502009"/>
            <a:chOff x="0" y="0"/>
            <a:chExt cx="4095891" cy="4502008"/>
          </a:xfrm>
        </p:grpSpPr>
        <p:sp>
          <p:nvSpPr>
            <p:cNvPr id="329" name="Circle"/>
            <p:cNvSpPr/>
            <p:nvPr/>
          </p:nvSpPr>
          <p:spPr>
            <a:xfrm>
              <a:off x="0" y="0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0" name="Circle"/>
            <p:cNvSpPr/>
            <p:nvPr/>
          </p:nvSpPr>
          <p:spPr>
            <a:xfrm>
              <a:off x="0" y="4147537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1" name="Circle"/>
            <p:cNvSpPr/>
            <p:nvPr/>
          </p:nvSpPr>
          <p:spPr>
            <a:xfrm>
              <a:off x="3741420" y="2101991"/>
              <a:ext cx="354472" cy="352214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2" name="Circle"/>
            <p:cNvSpPr/>
            <p:nvPr/>
          </p:nvSpPr>
          <p:spPr>
            <a:xfrm>
              <a:off x="0" y="1000195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3" name="Circle"/>
            <p:cNvSpPr/>
            <p:nvPr/>
          </p:nvSpPr>
          <p:spPr>
            <a:xfrm>
              <a:off x="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4" name="Circle"/>
            <p:cNvSpPr/>
            <p:nvPr/>
          </p:nvSpPr>
          <p:spPr>
            <a:xfrm>
              <a:off x="3741420" y="3102186"/>
              <a:ext cx="354472" cy="354472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1" build="p" animBg="1" advAuto="0"/>
      <p:bldP spid="326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Intractability:  quiz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350" name="Consider the following graph G. Which are tru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Consider the following graph G. Which are true?</a:t>
            </a:r>
          </a:p>
          <a:p>
            <a:endParaRPr/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 white vertices are a vertex cover of size 7.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 black vertices are an independent set of size 3.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Both A and B.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Neither A nor B.</a:t>
            </a:r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52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353" name="Circle"/>
          <p:cNvSpPr/>
          <p:nvPr/>
        </p:nvSpPr>
        <p:spPr>
          <a:xfrm>
            <a:off x="1693862" y="6213157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4" name="Circle"/>
          <p:cNvSpPr/>
          <p:nvPr/>
        </p:nvSpPr>
        <p:spPr>
          <a:xfrm>
            <a:off x="10774798" y="6213157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5" name="Circle"/>
          <p:cNvSpPr/>
          <p:nvPr/>
        </p:nvSpPr>
        <p:spPr>
          <a:xfrm>
            <a:off x="8507739" y="8587016"/>
            <a:ext cx="354472" cy="354473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6" name="Circle"/>
          <p:cNvSpPr/>
          <p:nvPr/>
        </p:nvSpPr>
        <p:spPr>
          <a:xfrm>
            <a:off x="6240680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7" name="Circle"/>
          <p:cNvSpPr/>
          <p:nvPr/>
        </p:nvSpPr>
        <p:spPr>
          <a:xfrm>
            <a:off x="6234330" y="6213157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8" name="Circle"/>
          <p:cNvSpPr/>
          <p:nvPr/>
        </p:nvSpPr>
        <p:spPr>
          <a:xfrm>
            <a:off x="1706562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9" name="Circle"/>
          <p:cNvSpPr/>
          <p:nvPr/>
        </p:nvSpPr>
        <p:spPr>
          <a:xfrm>
            <a:off x="8504564" y="6214286"/>
            <a:ext cx="354472" cy="35221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0" name="Circle"/>
          <p:cNvSpPr/>
          <p:nvPr/>
        </p:nvSpPr>
        <p:spPr>
          <a:xfrm>
            <a:off x="3964096" y="6213157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1" name="Circle"/>
          <p:cNvSpPr/>
          <p:nvPr/>
        </p:nvSpPr>
        <p:spPr>
          <a:xfrm>
            <a:off x="3973621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2" name="Circle"/>
          <p:cNvSpPr/>
          <p:nvPr/>
        </p:nvSpPr>
        <p:spPr>
          <a:xfrm>
            <a:off x="10774798" y="8587016"/>
            <a:ext cx="354472" cy="354473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363" name="Connection Line"/>
          <p:cNvCxnSpPr>
            <a:stCxn id="362" idx="0"/>
            <a:endCxn id="354" idx="0"/>
          </p:cNvCxnSpPr>
          <p:nvPr/>
        </p:nvCxnSpPr>
        <p:spPr>
          <a:xfrm flipV="1">
            <a:off x="10952033" y="6390393"/>
            <a:ext cx="1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4" name="Connection Line"/>
          <p:cNvCxnSpPr>
            <a:stCxn id="358" idx="0"/>
            <a:endCxn id="353" idx="0"/>
          </p:cNvCxnSpPr>
          <p:nvPr/>
        </p:nvCxnSpPr>
        <p:spPr>
          <a:xfrm flipH="1" flipV="1">
            <a:off x="1871098" y="6389264"/>
            <a:ext cx="12701" cy="2374989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5" name="Connection Line"/>
          <p:cNvCxnSpPr>
            <a:stCxn id="360" idx="0"/>
            <a:endCxn id="357" idx="0"/>
          </p:cNvCxnSpPr>
          <p:nvPr/>
        </p:nvCxnSpPr>
        <p:spPr>
          <a:xfrm>
            <a:off x="4141331" y="6390393"/>
            <a:ext cx="2270235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6" name="Connection Line"/>
          <p:cNvCxnSpPr>
            <a:stCxn id="355" idx="0"/>
            <a:endCxn id="357" idx="0"/>
          </p:cNvCxnSpPr>
          <p:nvPr/>
        </p:nvCxnSpPr>
        <p:spPr>
          <a:xfrm flipH="1" flipV="1">
            <a:off x="6411565" y="6390393"/>
            <a:ext cx="2273411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7" name="Connection Line"/>
          <p:cNvCxnSpPr>
            <a:stCxn id="359" idx="0"/>
            <a:endCxn id="356" idx="0"/>
          </p:cNvCxnSpPr>
          <p:nvPr/>
        </p:nvCxnSpPr>
        <p:spPr>
          <a:xfrm flipH="1">
            <a:off x="6417915" y="6390393"/>
            <a:ext cx="2263886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8" name="Connection Line"/>
          <p:cNvCxnSpPr>
            <a:stCxn id="359" idx="0"/>
            <a:endCxn id="354" idx="0"/>
          </p:cNvCxnSpPr>
          <p:nvPr/>
        </p:nvCxnSpPr>
        <p:spPr>
          <a:xfrm flipV="1">
            <a:off x="8681800" y="6390393"/>
            <a:ext cx="2270234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69" name="Connection Line"/>
          <p:cNvCxnSpPr>
            <a:stCxn id="360" idx="0"/>
            <a:endCxn id="353" idx="0"/>
          </p:cNvCxnSpPr>
          <p:nvPr/>
        </p:nvCxnSpPr>
        <p:spPr>
          <a:xfrm flipH="1" flipV="1">
            <a:off x="1871098" y="6389264"/>
            <a:ext cx="2270234" cy="113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0" name="Connection Line"/>
          <p:cNvCxnSpPr>
            <a:stCxn id="356" idx="0"/>
            <a:endCxn id="357" idx="0"/>
          </p:cNvCxnSpPr>
          <p:nvPr/>
        </p:nvCxnSpPr>
        <p:spPr>
          <a:xfrm flipH="1" flipV="1">
            <a:off x="6411565" y="6390393"/>
            <a:ext cx="6351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1" name="Connection Line"/>
          <p:cNvCxnSpPr>
            <a:stCxn id="361" idx="0"/>
            <a:endCxn id="353" idx="0"/>
          </p:cNvCxnSpPr>
          <p:nvPr/>
        </p:nvCxnSpPr>
        <p:spPr>
          <a:xfrm flipH="1" flipV="1">
            <a:off x="1871098" y="6389264"/>
            <a:ext cx="2279759" cy="2374989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2" name="Connection Line"/>
          <p:cNvCxnSpPr>
            <a:stCxn id="359" idx="0"/>
            <a:endCxn id="355" idx="0"/>
          </p:cNvCxnSpPr>
          <p:nvPr/>
        </p:nvCxnSpPr>
        <p:spPr>
          <a:xfrm>
            <a:off x="8681800" y="6390393"/>
            <a:ext cx="3176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3" name="Connection Line"/>
          <p:cNvCxnSpPr>
            <a:stCxn id="362" idx="0"/>
            <a:endCxn id="355" idx="0"/>
          </p:cNvCxnSpPr>
          <p:nvPr/>
        </p:nvCxnSpPr>
        <p:spPr>
          <a:xfrm flipH="1">
            <a:off x="8684975" y="8764252"/>
            <a:ext cx="2267059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4" name="Connection Line"/>
          <p:cNvCxnSpPr>
            <a:stCxn id="361" idx="0"/>
            <a:endCxn id="358" idx="0"/>
          </p:cNvCxnSpPr>
          <p:nvPr/>
        </p:nvCxnSpPr>
        <p:spPr>
          <a:xfrm flipH="1">
            <a:off x="1883798" y="8764252"/>
            <a:ext cx="2267059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5" name="Connection Line"/>
          <p:cNvCxnSpPr>
            <a:stCxn id="361" idx="0"/>
            <a:endCxn id="356" idx="0"/>
          </p:cNvCxnSpPr>
          <p:nvPr/>
        </p:nvCxnSpPr>
        <p:spPr>
          <a:xfrm>
            <a:off x="4150856" y="8764252"/>
            <a:ext cx="2267060" cy="1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6" name="Connection Line"/>
          <p:cNvCxnSpPr>
            <a:stCxn id="356" idx="0"/>
            <a:endCxn id="360" idx="0"/>
          </p:cNvCxnSpPr>
          <p:nvPr/>
        </p:nvCxnSpPr>
        <p:spPr>
          <a:xfrm flipH="1" flipV="1">
            <a:off x="4141331" y="6390393"/>
            <a:ext cx="2276585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cxnSp>
        <p:nvCxnSpPr>
          <p:cNvPr id="377" name="Connection Line"/>
          <p:cNvCxnSpPr>
            <a:stCxn id="361" idx="0"/>
            <a:endCxn id="360" idx="0"/>
          </p:cNvCxnSpPr>
          <p:nvPr/>
        </p:nvCxnSpPr>
        <p:spPr>
          <a:xfrm flipH="1" flipV="1">
            <a:off x="4141331" y="6390393"/>
            <a:ext cx="9526" cy="2373860"/>
          </a:xfrm>
          <a:prstGeom prst="straightConnector1">
            <a:avLst/>
          </a:prstGeom>
          <a:ln w="50800">
            <a:solidFill>
              <a:srgbClr val="AAAAAA"/>
            </a:solidFill>
            <a:miter lim="400000"/>
          </a:ln>
        </p:spPr>
      </p:cxnSp>
      <p:sp>
        <p:nvSpPr>
          <p:cNvPr id="378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E5850CE-944A-85D7-D7C4-5FFA1EA02371}"/>
                  </a:ext>
                </a:extLst>
              </p14:cNvPr>
              <p14:cNvContentPartPr/>
              <p14:nvPr/>
            </p14:nvContentPartPr>
            <p14:xfrm>
              <a:off x="1083960" y="2275200"/>
              <a:ext cx="689400" cy="1142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E5850CE-944A-85D7-D7C4-5FFA1EA023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4600" y="2265840"/>
                <a:ext cx="708120" cy="1161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1" name="Vertex cover and independent set reduce to one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and independent set reduce to one another</a:t>
            </a:r>
          </a:p>
        </p:txBody>
      </p:sp>
      <p:sp>
        <p:nvSpPr>
          <p:cNvPr id="382" name="Theorem.  Independent-Set ≡ P Vertex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We show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 vertex cover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84" name="Circle"/>
          <p:cNvSpPr/>
          <p:nvPr/>
        </p:nvSpPr>
        <p:spPr>
          <a:xfrm>
            <a:off x="3797300" y="6987822"/>
            <a:ext cx="354472" cy="35221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5" name="Circle"/>
          <p:cNvSpPr/>
          <p:nvPr/>
        </p:nvSpPr>
        <p:spPr>
          <a:xfrm>
            <a:off x="7538720" y="4885831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6" name="Circle"/>
          <p:cNvSpPr/>
          <p:nvPr/>
        </p:nvSpPr>
        <p:spPr>
          <a:xfrm>
            <a:off x="7538720" y="9033368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7" name="Circle"/>
          <p:cNvSpPr/>
          <p:nvPr/>
        </p:nvSpPr>
        <p:spPr>
          <a:xfrm>
            <a:off x="7538720" y="5886026"/>
            <a:ext cx="354472" cy="35447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8" name="Circle"/>
          <p:cNvSpPr/>
          <p:nvPr/>
        </p:nvSpPr>
        <p:spPr>
          <a:xfrm>
            <a:off x="3797300" y="4885831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9" name="Circle"/>
          <p:cNvSpPr/>
          <p:nvPr/>
        </p:nvSpPr>
        <p:spPr>
          <a:xfrm>
            <a:off x="3797300" y="9033368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4156569" y="7163929"/>
            <a:ext cx="3382152" cy="2259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1" name="Line"/>
          <p:cNvSpPr/>
          <p:nvPr/>
        </p:nvSpPr>
        <p:spPr>
          <a:xfrm>
            <a:off x="4147537" y="5064195"/>
            <a:ext cx="3382153" cy="2259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>
            <a:off x="4147537" y="9207500"/>
            <a:ext cx="3382153" cy="2258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3" name="Circle"/>
          <p:cNvSpPr/>
          <p:nvPr/>
        </p:nvSpPr>
        <p:spPr>
          <a:xfrm>
            <a:off x="7538720" y="6987822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4" name="Line"/>
          <p:cNvSpPr/>
          <p:nvPr/>
        </p:nvSpPr>
        <p:spPr>
          <a:xfrm>
            <a:off x="4147537" y="5064195"/>
            <a:ext cx="3382153" cy="1002454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5" name="Circle"/>
          <p:cNvSpPr/>
          <p:nvPr/>
        </p:nvSpPr>
        <p:spPr>
          <a:xfrm>
            <a:off x="3797300" y="5886026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6" name="Circle"/>
          <p:cNvSpPr/>
          <p:nvPr/>
        </p:nvSpPr>
        <p:spPr>
          <a:xfrm>
            <a:off x="3797300" y="7988017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7" name="Circle"/>
          <p:cNvSpPr/>
          <p:nvPr/>
        </p:nvSpPr>
        <p:spPr>
          <a:xfrm>
            <a:off x="7538720" y="7988017"/>
            <a:ext cx="354472" cy="354472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8" name="Line"/>
          <p:cNvSpPr/>
          <p:nvPr/>
        </p:nvSpPr>
        <p:spPr>
          <a:xfrm>
            <a:off x="4147537" y="6064391"/>
            <a:ext cx="3382153" cy="2258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9" name="Line"/>
          <p:cNvSpPr/>
          <p:nvPr/>
        </p:nvSpPr>
        <p:spPr>
          <a:xfrm flipV="1">
            <a:off x="4147537" y="6066649"/>
            <a:ext cx="3382153" cy="2099734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0" name="Line"/>
          <p:cNvSpPr/>
          <p:nvPr/>
        </p:nvSpPr>
        <p:spPr>
          <a:xfrm>
            <a:off x="4156569" y="7163929"/>
            <a:ext cx="3434081" cy="876019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1" name="Line"/>
          <p:cNvSpPr/>
          <p:nvPr/>
        </p:nvSpPr>
        <p:spPr>
          <a:xfrm>
            <a:off x="4147537" y="8166382"/>
            <a:ext cx="3382153" cy="1041401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2" name="Line"/>
          <p:cNvSpPr/>
          <p:nvPr/>
        </p:nvSpPr>
        <p:spPr>
          <a:xfrm flipV="1">
            <a:off x="4147537" y="6064391"/>
            <a:ext cx="3382153" cy="3147343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3" name="Line"/>
          <p:cNvSpPr/>
          <p:nvPr/>
        </p:nvSpPr>
        <p:spPr>
          <a:xfrm flipV="1">
            <a:off x="4156569" y="5061937"/>
            <a:ext cx="3373121" cy="2101993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>
            <a:off x="7717084" y="8342489"/>
            <a:ext cx="2259" cy="679592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5" name="Line"/>
          <p:cNvSpPr/>
          <p:nvPr/>
        </p:nvSpPr>
        <p:spPr>
          <a:xfrm>
            <a:off x="7717084" y="6251787"/>
            <a:ext cx="2259" cy="736036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6" name="Line"/>
          <p:cNvSpPr/>
          <p:nvPr/>
        </p:nvSpPr>
        <p:spPr>
          <a:xfrm>
            <a:off x="7717084" y="5251591"/>
            <a:ext cx="2259" cy="623147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7" name="Line"/>
          <p:cNvSpPr/>
          <p:nvPr/>
        </p:nvSpPr>
        <p:spPr>
          <a:xfrm flipV="1">
            <a:off x="3971431" y="6240497"/>
            <a:ext cx="2259" cy="736037"/>
          </a:xfrm>
          <a:prstGeom prst="line">
            <a:avLst/>
          </a:prstGeom>
          <a:ln w="15875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8" name="Circle"/>
          <p:cNvSpPr/>
          <p:nvPr/>
        </p:nvSpPr>
        <p:spPr>
          <a:xfrm>
            <a:off x="9423400" y="7373902"/>
            <a:ext cx="354472" cy="352214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9" name="independent set of size 6"/>
          <p:cNvSpPr txBox="1"/>
          <p:nvPr/>
        </p:nvSpPr>
        <p:spPr>
          <a:xfrm>
            <a:off x="10023288" y="7429500"/>
            <a:ext cx="2674939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 of size 6</a:t>
            </a:r>
          </a:p>
        </p:txBody>
      </p:sp>
      <p:sp>
        <p:nvSpPr>
          <p:cNvPr id="410" name="Circle"/>
          <p:cNvSpPr/>
          <p:nvPr/>
        </p:nvSpPr>
        <p:spPr>
          <a:xfrm>
            <a:off x="9423400" y="7848600"/>
            <a:ext cx="354472" cy="35221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1" name="vertex cover of size 4"/>
          <p:cNvSpPr txBox="1"/>
          <p:nvPr/>
        </p:nvSpPr>
        <p:spPr>
          <a:xfrm>
            <a:off x="10046903" y="7899400"/>
            <a:ext cx="2272110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vertex cover of size 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6" name="Vertex cover and independent set reduce to one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and independent set reduce to one another</a:t>
            </a:r>
          </a:p>
        </p:txBody>
      </p:sp>
      <p:sp>
        <p:nvSpPr>
          <p:cNvPr id="417" name="Theorem.  Independent-Set ≡ P Vertex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We show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 vertex cover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</a:p>
          <a:p>
            <a:pPr lvl="1"/>
            <a:r>
              <a:t>Let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be any independent set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is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t>Consider an arbitrary edge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)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independent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either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lvl="3"/>
            <a:r>
              <a:t>                            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 </a:t>
            </a:r>
            <a:r>
              <a:t>either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</a:t>
            </a:r>
            <a:r>
              <a:t>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t>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lvl="1"/>
            <a:r>
              <a:t>Thus,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covers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  <a:br/>
            <a:endParaRPr/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39EDC89-EA8C-D77B-BE71-DC61C7A60B68}"/>
                  </a:ext>
                </a:extLst>
              </p14:cNvPr>
              <p14:cNvContentPartPr/>
              <p14:nvPr/>
            </p14:nvContentPartPr>
            <p14:xfrm>
              <a:off x="972000" y="4192200"/>
              <a:ext cx="5207760" cy="1037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39EDC89-EA8C-D77B-BE71-DC61C7A60B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2640" y="4182840"/>
                <a:ext cx="5226480" cy="1056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1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1" name="Vertex cover and independent set reduce to one ano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and independent set reduce to one another</a:t>
            </a:r>
          </a:p>
        </p:txBody>
      </p:sp>
      <p:sp>
        <p:nvSpPr>
          <p:cNvPr id="422" name="Theorem.  Independent-Set ≡ P Vertex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We show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a vertex cover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</a:p>
          <a:p>
            <a:pPr lvl="1"/>
            <a:r>
              <a:t>Let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be any vertex cover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–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 </a:t>
            </a:r>
            <a:r>
              <a:t> is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t>Consider an arbitrary edge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)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t>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is a vertex cover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−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marL="0" lvl="1" indent="228600">
              <a:buSzTx/>
              <a:buFontTx/>
              <a:buNone/>
            </a:pPr>
            <a:r>
              <a:t>							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  </a:t>
            </a:r>
            <a:r>
              <a:t>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∉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, or both.</a:t>
            </a:r>
          </a:p>
          <a:p>
            <a:pPr lvl="1"/>
            <a:r>
              <a:t>Thus,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t> is an independent set.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E09AEE-8D43-2FF5-9064-3FDCB9CC66C4}"/>
                  </a:ext>
                </a:extLst>
              </p14:cNvPr>
              <p14:cNvContentPartPr/>
              <p14:nvPr/>
            </p14:nvContentPartPr>
            <p14:xfrm>
              <a:off x="2870640" y="2698200"/>
              <a:ext cx="8787600" cy="2823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E09AEE-8D43-2FF5-9064-3FDCB9CC66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1280" y="2688840"/>
                <a:ext cx="8806320" cy="2842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1" build="p" bldLvl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6" name="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 cover</a:t>
            </a:r>
          </a:p>
        </p:txBody>
      </p:sp>
      <p:sp>
        <p:nvSpPr>
          <p:cNvPr id="427" name="Set-Cover.  Given a set U of elements, a collection S of subsets of U, and an integer k, are there ≤ k of these subsets whose union is equal to U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Set-Cover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set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of elements, a collection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of subsets of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and an integer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are there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of these subsets whose union is equal to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Sample application.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m</a:t>
            </a:r>
            <a:r>
              <a:t> available pieces of software.</a:t>
            </a:r>
          </a:p>
          <a:p>
            <a:pPr lvl="1"/>
            <a:r>
              <a:t>Set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t> of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t> capabilities that we would like our system to have.</a:t>
            </a:r>
          </a:p>
          <a:p>
            <a:pPr lvl="1"/>
            <a:r>
              <a:t>The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 baseline="31999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th</a:t>
            </a:r>
            <a:r>
              <a:t> piece of software provides the set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800" i="1" baseline="-19571">
                <a:latin typeface="Times"/>
                <a:ea typeface="Times"/>
                <a:cs typeface="Times"/>
                <a:sym typeface="Times"/>
              </a:rPr>
              <a:t>i</a:t>
            </a:r>
            <a:r>
              <a:rPr>
                <a:latin typeface="Times"/>
                <a:ea typeface="Times"/>
                <a:cs typeface="Times"/>
                <a:sym typeface="Times"/>
              </a:rPr>
              <a:t> ⊆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t> of capabilities.</a:t>
            </a:r>
          </a:p>
          <a:p>
            <a:pPr lvl="1"/>
            <a:r>
              <a:t>Goal:  achieve all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t> capabilities using fewest pieces of software.</a:t>
            </a:r>
          </a:p>
        </p:txBody>
      </p:sp>
      <p:sp>
        <p:nvSpPr>
          <p:cNvPr id="4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29" name="U = { 1, 2, 3, 4, 5, 6, 7 }…"/>
          <p:cNvSpPr/>
          <p:nvPr/>
        </p:nvSpPr>
        <p:spPr>
          <a:xfrm>
            <a:off x="3467100" y="6119424"/>
            <a:ext cx="5511800" cy="2717801"/>
          </a:xfrm>
          <a:prstGeom prst="rect">
            <a:avLst/>
          </a:prstGeom>
          <a:ln w="1905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3200" tIns="203200" rIns="203200" bIns="203200">
            <a:spAutoFit/>
          </a:bodyPr>
          <a:lstStyle/>
          <a:p>
            <a:pPr marL="133660" marR="4515" algn="l" defTabSz="457200">
              <a:lnSpc>
                <a:spcPct val="120000"/>
              </a:lnSpc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U</a:t>
            </a:r>
            <a:r>
              <a:t> = { 1, 2, 3, 4, 5, 6, 7 }</a:t>
            </a:r>
          </a:p>
          <a:p>
            <a:pPr marL="133660" marR="4515" algn="l" defTabSz="457200">
              <a:lnSpc>
                <a:spcPct val="120000"/>
              </a:lnSpc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8666"/>
              <a:t>a</a:t>
            </a:r>
            <a:r>
              <a:t> = { 3, 7 } 		     </a:t>
            </a:r>
            <a:r>
              <a:rPr i="1"/>
              <a:t>S</a:t>
            </a:r>
            <a:r>
              <a:rPr i="1" baseline="-18666"/>
              <a:t>b</a:t>
            </a:r>
            <a:r>
              <a:t> = { 2, 4 }</a:t>
            </a:r>
          </a:p>
          <a:p>
            <a:pPr marL="133660" marR="4515" algn="l" defTabSz="457200">
              <a:lnSpc>
                <a:spcPct val="120000"/>
              </a:lnSpc>
              <a:buClr>
                <a:srgbClr val="0048AA"/>
              </a:buClr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8666"/>
              <a:t>c</a:t>
            </a:r>
            <a:r>
              <a:rPr>
                <a:uFill>
                  <a:solidFill>
                    <a:srgbClr val="000000"/>
                  </a:solidFill>
                </a:uFill>
              </a:rPr>
              <a:t> = { 3, 4, 5, 6 }	</a:t>
            </a:r>
            <a:r>
              <a:t>     </a:t>
            </a:r>
            <a:r>
              <a:rPr i="1"/>
              <a:t>S</a:t>
            </a:r>
            <a:r>
              <a:rPr i="1" baseline="-18666"/>
              <a:t>d</a:t>
            </a:r>
            <a:r>
              <a:t> = { 5 }</a:t>
            </a:r>
            <a:br/>
            <a:r>
              <a:rPr i="1"/>
              <a:t>S</a:t>
            </a:r>
            <a:r>
              <a:rPr i="1" baseline="-18666"/>
              <a:t>e</a:t>
            </a:r>
            <a:r>
              <a:t> = { 1 }			     </a:t>
            </a: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8666"/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=  { 1, 2, 6, 7 }</a:t>
            </a:r>
          </a:p>
          <a:p>
            <a:pPr marL="133660" marR="4515" algn="l" defTabSz="457200">
              <a:lnSpc>
                <a:spcPct val="120000"/>
              </a:lnSpc>
              <a:defRPr sz="24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k</a:t>
            </a:r>
            <a:r>
              <a:t> = 2</a:t>
            </a:r>
          </a:p>
        </p:txBody>
      </p:sp>
      <p:sp>
        <p:nvSpPr>
          <p:cNvPr id="430" name="a set cover instance"/>
          <p:cNvSpPr txBox="1"/>
          <p:nvPr/>
        </p:nvSpPr>
        <p:spPr>
          <a:xfrm>
            <a:off x="5162557" y="9118600"/>
            <a:ext cx="2096196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a set cover instance</a:t>
            </a:r>
          </a:p>
        </p:txBody>
      </p:sp>
      <p:grpSp>
        <p:nvGrpSpPr>
          <p:cNvPr id="433" name="Group"/>
          <p:cNvGrpSpPr/>
          <p:nvPr/>
        </p:nvGrpSpPr>
        <p:grpSpPr>
          <a:xfrm>
            <a:off x="3632200" y="7264400"/>
            <a:ext cx="5029200" cy="914400"/>
            <a:chOff x="0" y="0"/>
            <a:chExt cx="5029200" cy="914400"/>
          </a:xfrm>
        </p:grpSpPr>
        <p:sp>
          <p:nvSpPr>
            <p:cNvPr id="431" name="Rounded Rectangle"/>
            <p:cNvSpPr/>
            <p:nvPr/>
          </p:nvSpPr>
          <p:spPr>
            <a:xfrm>
              <a:off x="0" y="0"/>
              <a:ext cx="2425700" cy="419100"/>
            </a:xfrm>
            <a:prstGeom prst="roundRect">
              <a:avLst>
                <a:gd name="adj" fmla="val 45455"/>
              </a:avLst>
            </a:prstGeom>
            <a:noFill/>
            <a:ln w="381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32" name="Rounded Rectangle"/>
            <p:cNvSpPr/>
            <p:nvPr/>
          </p:nvSpPr>
          <p:spPr>
            <a:xfrm>
              <a:off x="2476500" y="495300"/>
              <a:ext cx="2552700" cy="419100"/>
            </a:xfrm>
            <a:prstGeom prst="roundRect">
              <a:avLst>
                <a:gd name="adj" fmla="val 45455"/>
              </a:avLst>
            </a:prstGeom>
            <a:noFill/>
            <a:ln w="381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2270CA4-17FA-5722-470A-12A314AF4393}"/>
                  </a:ext>
                </a:extLst>
              </p14:cNvPr>
              <p14:cNvContentPartPr/>
              <p14:nvPr/>
            </p14:nvContentPartPr>
            <p14:xfrm>
              <a:off x="5132520" y="274896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2270CA4-17FA-5722-470A-12A314AF43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23160" y="27396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" grpId="2" build="p" bldLvl="5" animBg="1" advAuto="0"/>
      <p:bldP spid="433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Intractability:  quiz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3</a:t>
            </a:r>
            <a:endParaRPr dirty="0"/>
          </a:p>
        </p:txBody>
      </p:sp>
      <p:sp>
        <p:nvSpPr>
          <p:cNvPr id="436" name="Given the universe U = { 1, 2, 3, 4, 5, 6, 7 } and the following sets, which is the minimum size of a set cov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Given the universe U = { 1, 2, 3, 4, 5, 6, 7 } and the following sets, which is the minimum size of a set cover?</a:t>
            </a:r>
          </a:p>
          <a:p>
            <a:endParaRPr/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1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3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None of the above.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38" name="Rounded Rectangle"/>
          <p:cNvSpPr/>
          <p:nvPr/>
        </p:nvSpPr>
        <p:spPr>
          <a:xfrm>
            <a:off x="1054100" y="42164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439" name="Rounded Rectangle"/>
          <p:cNvSpPr/>
          <p:nvPr/>
        </p:nvSpPr>
        <p:spPr>
          <a:xfrm>
            <a:off x="1054100" y="42164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440" name="U = { 1, 2, 3, 4, 5, 6, 7 }…"/>
          <p:cNvSpPr/>
          <p:nvPr/>
        </p:nvSpPr>
        <p:spPr>
          <a:xfrm>
            <a:off x="5573732" y="2772079"/>
            <a:ext cx="6295359" cy="2685442"/>
          </a:xfrm>
          <a:prstGeom prst="rect">
            <a:avLst/>
          </a:prstGeom>
          <a:ln w="1905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3200" tIns="203200" rIns="203200" bIns="203200">
            <a:spAutoFit/>
          </a:bodyPr>
          <a:lstStyle/>
          <a:p>
            <a:pPr marL="133660" marR="4515" algn="l" defTabSz="457200">
              <a:lnSpc>
                <a:spcPct val="140000"/>
              </a:lnSpc>
              <a:defRPr sz="2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U</a:t>
            </a:r>
            <a:r>
              <a:t> = { 1, 2, 3, 4, 5, 6, 7 }</a:t>
            </a:r>
          </a:p>
          <a:p>
            <a:pPr marL="133660" marR="4515" algn="l" defTabSz="457200">
              <a:lnSpc>
                <a:spcPct val="140000"/>
              </a:lnSpc>
              <a:defRPr sz="2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7692"/>
              <a:t>a</a:t>
            </a:r>
            <a:r>
              <a:t> = { 1, 4, 6 }			</a:t>
            </a:r>
            <a:r>
              <a:rPr i="1"/>
              <a:t>S</a:t>
            </a:r>
            <a:r>
              <a:rPr i="1" baseline="-17692"/>
              <a:t>b</a:t>
            </a:r>
            <a:r>
              <a:t> = { 1, 6, 7 }</a:t>
            </a:r>
          </a:p>
          <a:p>
            <a:pPr marL="133660" marR="4515" algn="l" defTabSz="457200">
              <a:lnSpc>
                <a:spcPct val="140000"/>
              </a:lnSpc>
              <a:buClr>
                <a:srgbClr val="0048AA"/>
              </a:buClr>
              <a:defRPr sz="26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7692"/>
              <a:t>c</a:t>
            </a:r>
            <a:r>
              <a:rPr>
                <a:uFill>
                  <a:solidFill>
                    <a:srgbClr val="000000"/>
                  </a:solidFill>
                </a:uFill>
              </a:rPr>
              <a:t> = { 1, 2, 3, 6 }	</a:t>
            </a:r>
            <a:r>
              <a:t>     </a:t>
            </a:r>
            <a:r>
              <a:rPr i="1"/>
              <a:t>S</a:t>
            </a:r>
            <a:r>
              <a:rPr i="1" baseline="-17692"/>
              <a:t>d</a:t>
            </a:r>
            <a:r>
              <a:t> = { 1, 3, 5, 7 }</a:t>
            </a:r>
            <a:br/>
            <a:r>
              <a:rPr i="1"/>
              <a:t>S</a:t>
            </a:r>
            <a:r>
              <a:rPr i="1" baseline="-17692"/>
              <a:t>e</a:t>
            </a:r>
            <a:r>
              <a:t> = { 2, 6, 7 }			</a:t>
            </a:r>
            <a:r>
              <a:rPr i="1">
                <a:uFill>
                  <a:solidFill>
                    <a:srgbClr val="000000"/>
                  </a:solidFill>
                </a:uFill>
              </a:rPr>
              <a:t>S</a:t>
            </a:r>
            <a:r>
              <a:rPr i="1" baseline="-17692"/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=  { 3, 4, 5 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88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dirty="0"/>
              <a:t>poly-time reductions</a:t>
            </a:r>
          </a:p>
          <a:p>
            <a:pPr lvl="1"/>
            <a:r>
              <a:rPr dirty="0"/>
              <a:t>packing and covering problems</a:t>
            </a:r>
          </a:p>
          <a:p>
            <a:pPr lvl="1"/>
            <a:r>
              <a:rPr dirty="0"/>
              <a:t>constraint satisfaction problems</a:t>
            </a:r>
          </a:p>
          <a:p>
            <a:pPr lvl="1"/>
            <a:r>
              <a:rPr dirty="0"/>
              <a:t>graph coloring</a:t>
            </a:r>
            <a:endParaRPr lang="en-US" dirty="0"/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  <a:endParaRPr dirty="0"/>
          </a:p>
        </p:txBody>
      </p:sp>
      <p:sp>
        <p:nvSpPr>
          <p:cNvPr id="89" name="Section 8.1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Section 8.1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3" name="Vertex cover reduces to 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reduces to set cover</a:t>
            </a:r>
          </a:p>
        </p:txBody>
      </p:sp>
      <p:sp>
        <p:nvSpPr>
          <p:cNvPr id="444" name="Theorem.  Vertex-Cover ≤ P Set-Cov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instance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we construct a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instance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that has 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has a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Construction.  </a:t>
            </a:r>
          </a:p>
          <a:p>
            <a:pPr lvl="1"/>
            <a:r>
              <a:t>Universe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t>.</a:t>
            </a:r>
          </a:p>
          <a:p>
            <a:pPr lvl="1"/>
            <a:r>
              <a:t>Include one subset for each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 </a:t>
            </a:r>
            <a:r>
              <a:rPr>
                <a:latin typeface="Times"/>
                <a:ea typeface="Times"/>
                <a:cs typeface="Times"/>
                <a:sym typeface="Times"/>
              </a:rPr>
              <a:t>:</a:t>
            </a:r>
            <a: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800" i="1" baseline="-1957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= {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latin typeface="Times"/>
                <a:ea typeface="Times"/>
                <a:cs typeface="Times"/>
                <a:sym typeface="Times"/>
              </a:rPr>
              <a:t> :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latin typeface="Times"/>
                <a:ea typeface="Times"/>
                <a:cs typeface="Times"/>
                <a:sym typeface="Times"/>
              </a:rPr>
              <a:t> incident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latin typeface="Times"/>
                <a:ea typeface="Times"/>
                <a:cs typeface="Times"/>
                <a:sym typeface="Times"/>
              </a:rPr>
              <a:t> }</a:t>
            </a:r>
            <a:r>
              <a:t>.</a:t>
            </a:r>
          </a:p>
        </p:txBody>
      </p:sp>
      <p:sp>
        <p:nvSpPr>
          <p:cNvPr id="4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grpSp>
        <p:nvGrpSpPr>
          <p:cNvPr id="473" name="Group"/>
          <p:cNvGrpSpPr/>
          <p:nvPr/>
        </p:nvGrpSpPr>
        <p:grpSpPr>
          <a:xfrm>
            <a:off x="1384017" y="5614105"/>
            <a:ext cx="4673601" cy="3623311"/>
            <a:chOff x="0" y="0"/>
            <a:chExt cx="4673600" cy="3623309"/>
          </a:xfrm>
        </p:grpSpPr>
        <p:sp>
          <p:nvSpPr>
            <p:cNvPr id="476" name="Connection Line"/>
            <p:cNvSpPr/>
            <p:nvPr/>
          </p:nvSpPr>
          <p:spPr>
            <a:xfrm>
              <a:off x="1317413" y="216676"/>
              <a:ext cx="3149601" cy="139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77" name="Connection Line"/>
            <p:cNvSpPr/>
            <p:nvPr/>
          </p:nvSpPr>
          <p:spPr>
            <a:xfrm>
              <a:off x="3236524" y="1616498"/>
              <a:ext cx="1230490" cy="101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78" name="Connection Line"/>
            <p:cNvSpPr/>
            <p:nvPr/>
          </p:nvSpPr>
          <p:spPr>
            <a:xfrm>
              <a:off x="3236524" y="226765"/>
              <a:ext cx="1230490" cy="138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79" name="Connection Line"/>
            <p:cNvSpPr/>
            <p:nvPr/>
          </p:nvSpPr>
          <p:spPr>
            <a:xfrm>
              <a:off x="206586" y="226765"/>
              <a:ext cx="3029939" cy="139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80" name="Connection Line"/>
            <p:cNvSpPr/>
            <p:nvPr/>
          </p:nvSpPr>
          <p:spPr>
            <a:xfrm>
              <a:off x="206586" y="1622848"/>
              <a:ext cx="1361441" cy="10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81" name="Connection Line"/>
            <p:cNvSpPr/>
            <p:nvPr/>
          </p:nvSpPr>
          <p:spPr>
            <a:xfrm>
              <a:off x="206586" y="1616498"/>
              <a:ext cx="4260428" cy="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82" name="Connection Line"/>
            <p:cNvSpPr/>
            <p:nvPr/>
          </p:nvSpPr>
          <p:spPr>
            <a:xfrm>
              <a:off x="206586" y="216676"/>
              <a:ext cx="1110828" cy="140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53" name="vertex cover instance (k = 2)"/>
            <p:cNvSpPr txBox="1"/>
            <p:nvPr/>
          </p:nvSpPr>
          <p:spPr>
            <a:xfrm>
              <a:off x="1227102" y="3097529"/>
              <a:ext cx="2400301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instance (k = 2)</a:t>
              </a:r>
            </a:p>
          </p:txBody>
        </p:sp>
        <p:sp>
          <p:nvSpPr>
            <p:cNvPr id="454" name="e1"/>
            <p:cNvSpPr txBox="1"/>
            <p:nvPr/>
          </p:nvSpPr>
          <p:spPr>
            <a:xfrm>
              <a:off x="840392" y="2042907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1 </a:t>
              </a:r>
            </a:p>
          </p:txBody>
        </p:sp>
        <p:sp>
          <p:nvSpPr>
            <p:cNvPr id="455" name="e2"/>
            <p:cNvSpPr txBox="1"/>
            <p:nvPr/>
          </p:nvSpPr>
          <p:spPr>
            <a:xfrm>
              <a:off x="1647830" y="734525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2 </a:t>
              </a:r>
            </a:p>
          </p:txBody>
        </p:sp>
        <p:sp>
          <p:nvSpPr>
            <p:cNvPr id="456" name="e3"/>
            <p:cNvSpPr txBox="1"/>
            <p:nvPr/>
          </p:nvSpPr>
          <p:spPr>
            <a:xfrm>
              <a:off x="3073899" y="859832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3 </a:t>
              </a:r>
            </a:p>
          </p:txBody>
        </p:sp>
        <p:sp>
          <p:nvSpPr>
            <p:cNvPr id="457" name="e5"/>
            <p:cNvSpPr txBox="1"/>
            <p:nvPr/>
          </p:nvSpPr>
          <p:spPr>
            <a:xfrm>
              <a:off x="3723575" y="19636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5 </a:t>
              </a:r>
            </a:p>
          </p:txBody>
        </p:sp>
        <p:sp>
          <p:nvSpPr>
            <p:cNvPr id="458" name="e4"/>
            <p:cNvSpPr txBox="1"/>
            <p:nvPr/>
          </p:nvSpPr>
          <p:spPr>
            <a:xfrm>
              <a:off x="3726679" y="731703"/>
              <a:ext cx="252439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4 </a:t>
              </a:r>
            </a:p>
          </p:txBody>
        </p:sp>
        <p:sp>
          <p:nvSpPr>
            <p:cNvPr id="459" name="e6"/>
            <p:cNvSpPr txBox="1"/>
            <p:nvPr/>
          </p:nvSpPr>
          <p:spPr>
            <a:xfrm>
              <a:off x="2203808" y="1445161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e</a:t>
              </a:r>
              <a:r>
                <a:rPr baseline="-19300"/>
                <a:t>6 </a:t>
              </a:r>
            </a:p>
          </p:txBody>
        </p:sp>
        <p:sp>
          <p:nvSpPr>
            <p:cNvPr id="460" name="e7"/>
            <p:cNvSpPr txBox="1"/>
            <p:nvPr/>
          </p:nvSpPr>
          <p:spPr>
            <a:xfrm>
              <a:off x="614050" y="7317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7 </a:t>
              </a:r>
            </a:p>
          </p:txBody>
        </p:sp>
        <p:sp>
          <p:nvSpPr>
            <p:cNvPr id="461" name="Circle"/>
            <p:cNvSpPr/>
            <p:nvPr/>
          </p:nvSpPr>
          <p:spPr>
            <a:xfrm>
              <a:off x="1110826" y="20179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2" name="a"/>
            <p:cNvSpPr txBox="1"/>
            <p:nvPr/>
          </p:nvSpPr>
          <p:spPr>
            <a:xfrm>
              <a:off x="1155655" y="0"/>
              <a:ext cx="27271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463" name="Circle"/>
            <p:cNvSpPr/>
            <p:nvPr/>
          </p:nvSpPr>
          <p:spPr>
            <a:xfrm>
              <a:off x="3029937" y="20179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4" name="b"/>
            <p:cNvSpPr txBox="1"/>
            <p:nvPr/>
          </p:nvSpPr>
          <p:spPr>
            <a:xfrm>
              <a:off x="3087466" y="25399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465" name="Circle"/>
            <p:cNvSpPr/>
            <p:nvPr/>
          </p:nvSpPr>
          <p:spPr>
            <a:xfrm>
              <a:off x="1361440" y="2426970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6" name="e"/>
            <p:cNvSpPr txBox="1"/>
            <p:nvPr/>
          </p:nvSpPr>
          <p:spPr>
            <a:xfrm>
              <a:off x="1426100" y="2419491"/>
              <a:ext cx="258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467" name="Circle"/>
            <p:cNvSpPr/>
            <p:nvPr/>
          </p:nvSpPr>
          <p:spPr>
            <a:xfrm>
              <a:off x="0" y="1420001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8" name="f"/>
            <p:cNvSpPr txBox="1"/>
            <p:nvPr/>
          </p:nvSpPr>
          <p:spPr>
            <a:xfrm>
              <a:off x="73043" y="1412521"/>
              <a:ext cx="21628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469" name="Circle"/>
            <p:cNvSpPr/>
            <p:nvPr/>
          </p:nvSpPr>
          <p:spPr>
            <a:xfrm>
              <a:off x="3029937" y="2424712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70" name="d"/>
            <p:cNvSpPr txBox="1"/>
            <p:nvPr/>
          </p:nvSpPr>
          <p:spPr>
            <a:xfrm>
              <a:off x="3074766" y="2429933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471" name="Circle"/>
            <p:cNvSpPr/>
            <p:nvPr/>
          </p:nvSpPr>
          <p:spPr>
            <a:xfrm>
              <a:off x="4260426" y="1420001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72" name="c"/>
            <p:cNvSpPr txBox="1"/>
            <p:nvPr/>
          </p:nvSpPr>
          <p:spPr>
            <a:xfrm>
              <a:off x="4337786" y="1399821"/>
              <a:ext cx="2584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c</a:t>
              </a:r>
            </a:p>
          </p:txBody>
        </p:sp>
      </p:grpSp>
      <p:sp>
        <p:nvSpPr>
          <p:cNvPr id="474" name="set cover instance…"/>
          <p:cNvSpPr txBox="1"/>
          <p:nvPr/>
        </p:nvSpPr>
        <p:spPr>
          <a:xfrm>
            <a:off x="8331200" y="8712200"/>
            <a:ext cx="2400300" cy="525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set cover instance</a:t>
            </a:r>
          </a:p>
          <a:p>
            <a: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(k = 2)</a:t>
            </a:r>
          </a:p>
        </p:txBody>
      </p:sp>
      <p:sp>
        <p:nvSpPr>
          <p:cNvPr id="475" name="U = { 1, 2, 3, 4, 5, 6, 7 }…"/>
          <p:cNvSpPr/>
          <p:nvPr/>
        </p:nvSpPr>
        <p:spPr>
          <a:xfrm>
            <a:off x="6934200" y="6055924"/>
            <a:ext cx="5168900" cy="2192479"/>
          </a:xfrm>
          <a:prstGeom prst="rect">
            <a:avLst/>
          </a:prstGeom>
          <a:ln w="1905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3200" tIns="203200" rIns="203200" bIns="203200">
            <a:spAutoFit/>
          </a:bodyPr>
          <a:lstStyle/>
          <a:p>
            <a:pPr marL="133660" marR="4515" algn="l" defTabSz="457200">
              <a:lnSpc>
                <a:spcPct val="120000"/>
              </a:lnSpc>
              <a:defRPr sz="2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U</a:t>
            </a:r>
            <a:r>
              <a:t> = { 1, 2, 3, 4, 5, 6, 7 }</a:t>
            </a:r>
          </a:p>
          <a:p>
            <a:pPr marL="133660" marR="4515" algn="l" defTabSz="457200">
              <a:lnSpc>
                <a:spcPct val="120000"/>
              </a:lnSpc>
              <a:defRPr sz="2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9818"/>
              <a:t>a</a:t>
            </a:r>
            <a:r>
              <a:t> = { 3, 7 } 		  </a:t>
            </a:r>
            <a:r>
              <a:rPr i="1"/>
              <a:t>S</a:t>
            </a:r>
            <a:r>
              <a:rPr i="1" baseline="-19818"/>
              <a:t>b</a:t>
            </a:r>
            <a:r>
              <a:t> = { 2, 4 }</a:t>
            </a:r>
          </a:p>
          <a:p>
            <a:pPr marL="133660" marR="4515" algn="l" defTabSz="457200">
              <a:lnSpc>
                <a:spcPct val="120000"/>
              </a:lnSpc>
              <a:buClr>
                <a:srgbClr val="0048AA"/>
              </a:buClr>
              <a:defRPr sz="2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S</a:t>
            </a:r>
            <a:r>
              <a:rPr i="1" baseline="-19818"/>
              <a:t>c</a:t>
            </a:r>
            <a:r>
              <a:t> = { 3, 4, 5, 6 }	  </a:t>
            </a:r>
            <a:r>
              <a:rPr i="1"/>
              <a:t>S</a:t>
            </a:r>
            <a:r>
              <a:rPr i="1" baseline="-19818"/>
              <a:t>d</a:t>
            </a:r>
            <a:r>
              <a:t> = { 5 }</a:t>
            </a:r>
            <a:br/>
            <a:r>
              <a:rPr i="1"/>
              <a:t>S</a:t>
            </a:r>
            <a:r>
              <a:rPr i="1" baseline="-19818"/>
              <a:t>e</a:t>
            </a:r>
            <a:r>
              <a:t> = { 1 }			  </a:t>
            </a:r>
            <a:r>
              <a:rPr i="1"/>
              <a:t>S</a:t>
            </a:r>
            <a:r>
              <a:rPr i="1" baseline="-19818"/>
              <a:t>f</a:t>
            </a:r>
            <a:r>
              <a:t>  =  { 1, 2, 6, 7 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1F6E515-F33C-DF6B-2153-25868A7793B1}"/>
                  </a:ext>
                </a:extLst>
              </p14:cNvPr>
              <p14:cNvContentPartPr/>
              <p14:nvPr/>
            </p14:nvContentPartPr>
            <p14:xfrm>
              <a:off x="3507840" y="3165840"/>
              <a:ext cx="5973840" cy="2266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1F6E515-F33C-DF6B-2153-25868A7793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8480" y="3156480"/>
                <a:ext cx="5992560" cy="228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1" build="p" bldLvl="5" animBg="1" advAuto="0"/>
      <p:bldP spid="473" grpId="2" animBg="1" advAuto="0"/>
      <p:bldP spid="474" grpId="3" animBg="1" advAuto="0"/>
      <p:bldP spid="475" grpId="4" build="p" bldLvl="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7" name="Vertex cover reduces to 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reduces to set cover</a:t>
            </a:r>
          </a:p>
        </p:txBody>
      </p:sp>
      <p:sp>
        <p:nvSpPr>
          <p:cNvPr id="488" name="Lemma.  G = (V, E) contains a vertex cover of size k iff (U, S, k) contains a set cover of size 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contains a 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  ⊆  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be a 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Then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{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S</a:t>
            </a:r>
            <a:r>
              <a:rPr i="1" baseline="-5999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: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v ∈ X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}</a:t>
            </a:r>
            <a:r>
              <a:t> is a set cover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4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grpSp>
        <p:nvGrpSpPr>
          <p:cNvPr id="492" name="Group"/>
          <p:cNvGrpSpPr/>
          <p:nvPr/>
        </p:nvGrpSpPr>
        <p:grpSpPr>
          <a:xfrm>
            <a:off x="6934200" y="6055924"/>
            <a:ext cx="5168900" cy="3182056"/>
            <a:chOff x="0" y="0"/>
            <a:chExt cx="5168900" cy="3182055"/>
          </a:xfrm>
        </p:grpSpPr>
        <p:sp>
          <p:nvSpPr>
            <p:cNvPr id="490" name="set cover instance…"/>
            <p:cNvSpPr txBox="1"/>
            <p:nvPr/>
          </p:nvSpPr>
          <p:spPr>
            <a:xfrm>
              <a:off x="1397000" y="2656275"/>
              <a:ext cx="2400300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set cover instance</a:t>
              </a:r>
            </a:p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(k = 2)</a:t>
              </a:r>
            </a:p>
          </p:txBody>
        </p:sp>
        <p:sp>
          <p:nvSpPr>
            <p:cNvPr id="491" name="U = { 1, 2, 3, 4, 5, 6, 7 }…"/>
            <p:cNvSpPr/>
            <p:nvPr/>
          </p:nvSpPr>
          <p:spPr>
            <a:xfrm>
              <a:off x="0" y="0"/>
              <a:ext cx="5168900" cy="2192478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03200" tIns="203200" rIns="203200" bIns="203200" numCol="1" anchor="t">
              <a:spAutoFit/>
            </a:bodyPr>
            <a:lstStyle/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U</a:t>
              </a:r>
              <a:r>
                <a:t> = { 1, 2, 3, 4, 5, 6, 7 }</a:t>
              </a:r>
            </a:p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a</a:t>
              </a:r>
              <a:r>
                <a:t> = { 3, 7 } 		  </a:t>
              </a:r>
              <a:r>
                <a:rPr i="1"/>
                <a:t>S</a:t>
              </a:r>
              <a:r>
                <a:rPr i="1" baseline="-19818"/>
                <a:t>b</a:t>
              </a:r>
              <a:r>
                <a:t> = { 2, 4 }</a:t>
              </a:r>
            </a:p>
            <a:p>
              <a:pPr marL="133660" marR="4515" algn="l" defTabSz="457200">
                <a:lnSpc>
                  <a:spcPct val="120000"/>
                </a:lnSpc>
                <a:buClr>
                  <a:srgbClr val="0048AA"/>
                </a:buClr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c</a:t>
              </a:r>
              <a:r>
                <a:t> = { 3, 4, 5, 6 }	  </a:t>
              </a:r>
              <a:r>
                <a:rPr i="1"/>
                <a:t>S</a:t>
              </a:r>
              <a:r>
                <a:rPr i="1" baseline="-19818"/>
                <a:t>d</a:t>
              </a:r>
              <a:r>
                <a:t> = { 5 }</a:t>
              </a:r>
              <a:br/>
              <a:r>
                <a:rPr i="1"/>
                <a:t>S</a:t>
              </a:r>
              <a:r>
                <a:rPr i="1" baseline="-19818"/>
                <a:t>e</a:t>
              </a:r>
              <a:r>
                <a:t> = { 1 }			  </a:t>
              </a:r>
              <a:r>
                <a:rPr i="1"/>
                <a:t>S</a:t>
              </a:r>
              <a:r>
                <a:rPr i="1" baseline="-19818"/>
                <a:t>f</a:t>
              </a:r>
              <a:r>
                <a:t>  =  { 1, 2, 6, 7 }</a:t>
              </a:r>
            </a:p>
          </p:txBody>
        </p:sp>
      </p:grpSp>
      <p:grpSp>
        <p:nvGrpSpPr>
          <p:cNvPr id="495" name="Group"/>
          <p:cNvGrpSpPr/>
          <p:nvPr/>
        </p:nvGrpSpPr>
        <p:grpSpPr>
          <a:xfrm>
            <a:off x="7061200" y="6997700"/>
            <a:ext cx="4699000" cy="901700"/>
            <a:chOff x="0" y="0"/>
            <a:chExt cx="4699000" cy="901700"/>
          </a:xfrm>
        </p:grpSpPr>
        <p:sp>
          <p:nvSpPr>
            <p:cNvPr id="493" name="Rounded Rectangle"/>
            <p:cNvSpPr/>
            <p:nvPr/>
          </p:nvSpPr>
          <p:spPr>
            <a:xfrm>
              <a:off x="0" y="0"/>
              <a:ext cx="21844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94" name="Rounded Rectangle"/>
            <p:cNvSpPr/>
            <p:nvPr/>
          </p:nvSpPr>
          <p:spPr>
            <a:xfrm>
              <a:off x="2286000" y="482600"/>
              <a:ext cx="24130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23" name="Group"/>
          <p:cNvGrpSpPr/>
          <p:nvPr/>
        </p:nvGrpSpPr>
        <p:grpSpPr>
          <a:xfrm>
            <a:off x="1384017" y="5614105"/>
            <a:ext cx="4673601" cy="3623311"/>
            <a:chOff x="0" y="0"/>
            <a:chExt cx="4673600" cy="3623309"/>
          </a:xfrm>
        </p:grpSpPr>
        <p:sp>
          <p:nvSpPr>
            <p:cNvPr id="535" name="Connection Line"/>
            <p:cNvSpPr/>
            <p:nvPr/>
          </p:nvSpPr>
          <p:spPr>
            <a:xfrm>
              <a:off x="1317413" y="216676"/>
              <a:ext cx="3149601" cy="139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6" name="Connection Line"/>
            <p:cNvSpPr/>
            <p:nvPr/>
          </p:nvSpPr>
          <p:spPr>
            <a:xfrm>
              <a:off x="3236524" y="1616498"/>
              <a:ext cx="1230490" cy="101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7" name="Connection Line"/>
            <p:cNvSpPr/>
            <p:nvPr/>
          </p:nvSpPr>
          <p:spPr>
            <a:xfrm>
              <a:off x="3236524" y="226765"/>
              <a:ext cx="1230490" cy="138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8" name="Connection Line"/>
            <p:cNvSpPr/>
            <p:nvPr/>
          </p:nvSpPr>
          <p:spPr>
            <a:xfrm>
              <a:off x="206586" y="226765"/>
              <a:ext cx="3029939" cy="139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39" name="Connection Line"/>
            <p:cNvSpPr/>
            <p:nvPr/>
          </p:nvSpPr>
          <p:spPr>
            <a:xfrm>
              <a:off x="206586" y="1622848"/>
              <a:ext cx="1361441" cy="10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40" name="Connection Line"/>
            <p:cNvSpPr/>
            <p:nvPr/>
          </p:nvSpPr>
          <p:spPr>
            <a:xfrm>
              <a:off x="206586" y="1616498"/>
              <a:ext cx="4260428" cy="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41" name="Connection Line"/>
            <p:cNvSpPr/>
            <p:nvPr/>
          </p:nvSpPr>
          <p:spPr>
            <a:xfrm>
              <a:off x="206586" y="216676"/>
              <a:ext cx="1110828" cy="140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03" name="vertex cover instance (k = 2)"/>
            <p:cNvSpPr txBox="1"/>
            <p:nvPr/>
          </p:nvSpPr>
          <p:spPr>
            <a:xfrm>
              <a:off x="1227102" y="3097529"/>
              <a:ext cx="2400301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instance (k = 2)</a:t>
              </a:r>
            </a:p>
          </p:txBody>
        </p:sp>
        <p:sp>
          <p:nvSpPr>
            <p:cNvPr id="504" name="e1"/>
            <p:cNvSpPr txBox="1"/>
            <p:nvPr/>
          </p:nvSpPr>
          <p:spPr>
            <a:xfrm>
              <a:off x="840392" y="2042907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1 </a:t>
              </a:r>
            </a:p>
          </p:txBody>
        </p:sp>
        <p:sp>
          <p:nvSpPr>
            <p:cNvPr id="505" name="e2"/>
            <p:cNvSpPr txBox="1"/>
            <p:nvPr/>
          </p:nvSpPr>
          <p:spPr>
            <a:xfrm>
              <a:off x="1647830" y="734525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2 </a:t>
              </a:r>
            </a:p>
          </p:txBody>
        </p:sp>
        <p:sp>
          <p:nvSpPr>
            <p:cNvPr id="506" name="e3"/>
            <p:cNvSpPr txBox="1"/>
            <p:nvPr/>
          </p:nvSpPr>
          <p:spPr>
            <a:xfrm>
              <a:off x="3073899" y="859832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3 </a:t>
              </a:r>
            </a:p>
          </p:txBody>
        </p:sp>
        <p:sp>
          <p:nvSpPr>
            <p:cNvPr id="507" name="e5"/>
            <p:cNvSpPr txBox="1"/>
            <p:nvPr/>
          </p:nvSpPr>
          <p:spPr>
            <a:xfrm>
              <a:off x="3723575" y="19636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5 </a:t>
              </a:r>
            </a:p>
          </p:txBody>
        </p:sp>
        <p:sp>
          <p:nvSpPr>
            <p:cNvPr id="508" name="e4"/>
            <p:cNvSpPr txBox="1"/>
            <p:nvPr/>
          </p:nvSpPr>
          <p:spPr>
            <a:xfrm>
              <a:off x="3726679" y="731703"/>
              <a:ext cx="252439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4 </a:t>
              </a:r>
            </a:p>
          </p:txBody>
        </p:sp>
        <p:sp>
          <p:nvSpPr>
            <p:cNvPr id="509" name="e6"/>
            <p:cNvSpPr txBox="1"/>
            <p:nvPr/>
          </p:nvSpPr>
          <p:spPr>
            <a:xfrm>
              <a:off x="2203808" y="1445161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e</a:t>
              </a:r>
              <a:r>
                <a:rPr baseline="-19300"/>
                <a:t>6 </a:t>
              </a:r>
            </a:p>
          </p:txBody>
        </p:sp>
        <p:sp>
          <p:nvSpPr>
            <p:cNvPr id="510" name="e7"/>
            <p:cNvSpPr txBox="1"/>
            <p:nvPr/>
          </p:nvSpPr>
          <p:spPr>
            <a:xfrm>
              <a:off x="614050" y="7317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7 </a:t>
              </a:r>
            </a:p>
          </p:txBody>
        </p:sp>
        <p:sp>
          <p:nvSpPr>
            <p:cNvPr id="511" name="Circle"/>
            <p:cNvSpPr/>
            <p:nvPr/>
          </p:nvSpPr>
          <p:spPr>
            <a:xfrm>
              <a:off x="1110826" y="20179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2" name="a"/>
            <p:cNvSpPr txBox="1"/>
            <p:nvPr/>
          </p:nvSpPr>
          <p:spPr>
            <a:xfrm>
              <a:off x="1155655" y="0"/>
              <a:ext cx="27271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513" name="Circle"/>
            <p:cNvSpPr/>
            <p:nvPr/>
          </p:nvSpPr>
          <p:spPr>
            <a:xfrm>
              <a:off x="3029937" y="20179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4" name="b"/>
            <p:cNvSpPr txBox="1"/>
            <p:nvPr/>
          </p:nvSpPr>
          <p:spPr>
            <a:xfrm>
              <a:off x="3087466" y="25399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515" name="Circle"/>
            <p:cNvSpPr/>
            <p:nvPr/>
          </p:nvSpPr>
          <p:spPr>
            <a:xfrm>
              <a:off x="1361440" y="2426970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6" name="e"/>
            <p:cNvSpPr txBox="1"/>
            <p:nvPr/>
          </p:nvSpPr>
          <p:spPr>
            <a:xfrm>
              <a:off x="1426100" y="2419491"/>
              <a:ext cx="258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517" name="Circle"/>
            <p:cNvSpPr/>
            <p:nvPr/>
          </p:nvSpPr>
          <p:spPr>
            <a:xfrm>
              <a:off x="0" y="1420001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8" name="f"/>
            <p:cNvSpPr txBox="1"/>
            <p:nvPr/>
          </p:nvSpPr>
          <p:spPr>
            <a:xfrm>
              <a:off x="73043" y="1412521"/>
              <a:ext cx="21628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519" name="Circle"/>
            <p:cNvSpPr/>
            <p:nvPr/>
          </p:nvSpPr>
          <p:spPr>
            <a:xfrm>
              <a:off x="3029937" y="2424712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0" name="d"/>
            <p:cNvSpPr txBox="1"/>
            <p:nvPr/>
          </p:nvSpPr>
          <p:spPr>
            <a:xfrm>
              <a:off x="3074766" y="2429933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521" name="Circle"/>
            <p:cNvSpPr/>
            <p:nvPr/>
          </p:nvSpPr>
          <p:spPr>
            <a:xfrm>
              <a:off x="4260426" y="1420001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2" name="c"/>
            <p:cNvSpPr txBox="1"/>
            <p:nvPr/>
          </p:nvSpPr>
          <p:spPr>
            <a:xfrm>
              <a:off x="4337786" y="1399821"/>
              <a:ext cx="2584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c</a:t>
              </a:r>
            </a:p>
          </p:txBody>
        </p:sp>
      </p:grpSp>
      <p:grpSp>
        <p:nvGrpSpPr>
          <p:cNvPr id="531" name="Group"/>
          <p:cNvGrpSpPr/>
          <p:nvPr/>
        </p:nvGrpSpPr>
        <p:grpSpPr>
          <a:xfrm>
            <a:off x="1384017" y="7013927"/>
            <a:ext cx="4673601" cy="433354"/>
            <a:chOff x="0" y="0"/>
            <a:chExt cx="4673600" cy="433352"/>
          </a:xfrm>
        </p:grpSpPr>
        <p:grpSp>
          <p:nvGrpSpPr>
            <p:cNvPr id="526" name="Group"/>
            <p:cNvGrpSpPr/>
            <p:nvPr/>
          </p:nvGrpSpPr>
          <p:grpSpPr>
            <a:xfrm>
              <a:off x="4260426" y="0"/>
              <a:ext cx="413175" cy="433353"/>
              <a:chOff x="0" y="0"/>
              <a:chExt cx="413173" cy="433352"/>
            </a:xfrm>
          </p:grpSpPr>
          <p:sp>
            <p:nvSpPr>
              <p:cNvPr id="524" name="Circle"/>
              <p:cNvSpPr/>
              <p:nvPr/>
            </p:nvSpPr>
            <p:spPr>
              <a:xfrm>
                <a:off x="0" y="201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5" name="c"/>
              <p:cNvSpPr txBox="1"/>
              <p:nvPr/>
            </p:nvSpPr>
            <p:spPr>
              <a:xfrm>
                <a:off x="77359" y="0"/>
                <a:ext cx="258455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c</a:t>
                </a:r>
              </a:p>
            </p:txBody>
          </p:sp>
        </p:grpSp>
        <p:grpSp>
          <p:nvGrpSpPr>
            <p:cNvPr id="530" name="Group"/>
            <p:cNvGrpSpPr/>
            <p:nvPr/>
          </p:nvGrpSpPr>
          <p:grpSpPr>
            <a:xfrm>
              <a:off x="0" y="12700"/>
              <a:ext cx="413174" cy="420653"/>
              <a:chOff x="0" y="0"/>
              <a:chExt cx="413173" cy="420652"/>
            </a:xfrm>
          </p:grpSpPr>
          <p:sp>
            <p:nvSpPr>
              <p:cNvPr id="527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528" name="Circle"/>
              <p:cNvSpPr/>
              <p:nvPr/>
            </p:nvSpPr>
            <p:spPr>
              <a:xfrm>
                <a:off x="0" y="74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9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</p:grpSp>
      </p:grpSp>
      <p:grpSp>
        <p:nvGrpSpPr>
          <p:cNvPr id="534" name="Group"/>
          <p:cNvGrpSpPr/>
          <p:nvPr/>
        </p:nvGrpSpPr>
        <p:grpSpPr>
          <a:xfrm>
            <a:off x="8686800" y="2750098"/>
            <a:ext cx="3210895" cy="867123"/>
            <a:chOff x="0" y="0"/>
            <a:chExt cx="3210894" cy="867121"/>
          </a:xfrm>
        </p:grpSpPr>
        <p:sp>
          <p:nvSpPr>
            <p:cNvPr id="532" name="Line"/>
            <p:cNvSpPr/>
            <p:nvPr/>
          </p:nvSpPr>
          <p:spPr>
            <a:xfrm flipV="1">
              <a:off x="-1" y="0"/>
              <a:ext cx="2" cy="867122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33" name="Group"/>
            <p:cNvSpPr txBox="1"/>
            <p:nvPr/>
          </p:nvSpPr>
          <p:spPr>
            <a:xfrm>
              <a:off x="86674" y="197227"/>
              <a:ext cx="3124221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“yes” instances of </a:t>
              </a:r>
              <a:r>
                <a:rPr cap="small"/>
                <a:t>Vertex-Cover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1" build="p" bldLvl="5" animBg="1" advAuto="0"/>
      <p:bldP spid="495" grpId="3" animBg="1" advAuto="0"/>
      <p:bldP spid="531" grpId="2" animBg="1" advAuto="0"/>
      <p:bldP spid="534" grpId="4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4" name="Vertex cover reduces to set 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Vertex cover reduces to set cover</a:t>
            </a:r>
          </a:p>
        </p:txBody>
      </p:sp>
      <p:sp>
        <p:nvSpPr>
          <p:cNvPr id="545" name="Lemma.  G = (V, E) contains a vertex cover of size k iff (U, S, k) contains a set cover of size 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E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contains a vertex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  ⊆  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be a set cover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Then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{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v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: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S</a:t>
            </a:r>
            <a:r>
              <a:rPr i="1" baseline="-5999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∈ Y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}</a:t>
            </a:r>
            <a:r>
              <a:t> is a vertex cover of size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t> in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5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549" name="Group"/>
          <p:cNvGrpSpPr/>
          <p:nvPr/>
        </p:nvGrpSpPr>
        <p:grpSpPr>
          <a:xfrm>
            <a:off x="6934200" y="6055924"/>
            <a:ext cx="5168900" cy="3182056"/>
            <a:chOff x="0" y="0"/>
            <a:chExt cx="5168900" cy="3182055"/>
          </a:xfrm>
        </p:grpSpPr>
        <p:sp>
          <p:nvSpPr>
            <p:cNvPr id="547" name="set cover instance…"/>
            <p:cNvSpPr txBox="1"/>
            <p:nvPr/>
          </p:nvSpPr>
          <p:spPr>
            <a:xfrm>
              <a:off x="1397000" y="2656275"/>
              <a:ext cx="2400300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set cover instance</a:t>
              </a:r>
            </a:p>
            <a:p>
              <a: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(k = 2)</a:t>
              </a:r>
            </a:p>
          </p:txBody>
        </p:sp>
        <p:sp>
          <p:nvSpPr>
            <p:cNvPr id="548" name="U = { 1, 2, 3, 4, 5, 6, 7 }…"/>
            <p:cNvSpPr/>
            <p:nvPr/>
          </p:nvSpPr>
          <p:spPr>
            <a:xfrm>
              <a:off x="0" y="0"/>
              <a:ext cx="5168900" cy="2192478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03200" tIns="203200" rIns="203200" bIns="203200" numCol="1" anchor="t">
              <a:spAutoFit/>
            </a:bodyPr>
            <a:lstStyle/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U</a:t>
              </a:r>
              <a:r>
                <a:t> = { 1, 2, 3, 4, 5, 6, 7 }</a:t>
              </a:r>
            </a:p>
            <a:p>
              <a:pPr marL="133660" marR="4515" algn="l" defTabSz="457200">
                <a:lnSpc>
                  <a:spcPct val="120000"/>
                </a:lnSpc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a</a:t>
              </a:r>
              <a:r>
                <a:t> = { 3, 7 } 		  </a:t>
              </a:r>
              <a:r>
                <a:rPr i="1"/>
                <a:t>S</a:t>
              </a:r>
              <a:r>
                <a:rPr i="1" baseline="-19818"/>
                <a:t>b</a:t>
              </a:r>
              <a:r>
                <a:t> = { 2, 4 }</a:t>
              </a:r>
            </a:p>
            <a:p>
              <a:pPr marL="133660" marR="4515" algn="l" defTabSz="457200">
                <a:lnSpc>
                  <a:spcPct val="120000"/>
                </a:lnSpc>
                <a:buClr>
                  <a:srgbClr val="0048AA"/>
                </a:buClr>
                <a:defRPr sz="22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S</a:t>
              </a:r>
              <a:r>
                <a:rPr i="1" baseline="-19818"/>
                <a:t>c</a:t>
              </a:r>
              <a:r>
                <a:t> = { 3, 4, 5, 6 }	  </a:t>
              </a:r>
              <a:r>
                <a:rPr i="1"/>
                <a:t>S</a:t>
              </a:r>
              <a:r>
                <a:rPr i="1" baseline="-19818"/>
                <a:t>d</a:t>
              </a:r>
              <a:r>
                <a:t> = { 5 }</a:t>
              </a:r>
              <a:br/>
              <a:r>
                <a:rPr i="1"/>
                <a:t>S</a:t>
              </a:r>
              <a:r>
                <a:rPr i="1" baseline="-19818"/>
                <a:t>e</a:t>
              </a:r>
              <a:r>
                <a:t> = { 1 }			  </a:t>
              </a:r>
              <a:r>
                <a:rPr i="1"/>
                <a:t>S</a:t>
              </a:r>
              <a:r>
                <a:rPr i="1" baseline="-19818"/>
                <a:t>f</a:t>
              </a:r>
              <a:r>
                <a:t>  =  { 1, 2, 6, 7 }</a:t>
              </a:r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7061200" y="6997700"/>
            <a:ext cx="4699000" cy="901700"/>
            <a:chOff x="0" y="0"/>
            <a:chExt cx="4699000" cy="901700"/>
          </a:xfrm>
        </p:grpSpPr>
        <p:sp>
          <p:nvSpPr>
            <p:cNvPr id="550" name="Rounded Rectangle"/>
            <p:cNvSpPr/>
            <p:nvPr/>
          </p:nvSpPr>
          <p:spPr>
            <a:xfrm>
              <a:off x="0" y="0"/>
              <a:ext cx="21844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51" name="Rounded Rectangle"/>
            <p:cNvSpPr/>
            <p:nvPr/>
          </p:nvSpPr>
          <p:spPr>
            <a:xfrm>
              <a:off x="2286000" y="482600"/>
              <a:ext cx="2413000" cy="419100"/>
            </a:xfrm>
            <a:prstGeom prst="roundRect">
              <a:avLst>
                <a:gd name="adj" fmla="val 45455"/>
              </a:avLst>
            </a:prstGeom>
            <a:noFill/>
            <a:ln w="25400" cap="flat">
              <a:solidFill>
                <a:srgbClr val="0048AA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80" name="Group"/>
          <p:cNvGrpSpPr/>
          <p:nvPr/>
        </p:nvGrpSpPr>
        <p:grpSpPr>
          <a:xfrm>
            <a:off x="1384017" y="5614105"/>
            <a:ext cx="4673601" cy="3623311"/>
            <a:chOff x="0" y="0"/>
            <a:chExt cx="4673600" cy="3623309"/>
          </a:xfrm>
        </p:grpSpPr>
        <p:sp>
          <p:nvSpPr>
            <p:cNvPr id="592" name="Connection Line"/>
            <p:cNvSpPr/>
            <p:nvPr/>
          </p:nvSpPr>
          <p:spPr>
            <a:xfrm>
              <a:off x="1317413" y="216676"/>
              <a:ext cx="3149601" cy="139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3" name="Connection Line"/>
            <p:cNvSpPr/>
            <p:nvPr/>
          </p:nvSpPr>
          <p:spPr>
            <a:xfrm>
              <a:off x="3236524" y="1616498"/>
              <a:ext cx="1230490" cy="101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4" name="Connection Line"/>
            <p:cNvSpPr/>
            <p:nvPr/>
          </p:nvSpPr>
          <p:spPr>
            <a:xfrm>
              <a:off x="3236524" y="226765"/>
              <a:ext cx="1230490" cy="138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5" name="Connection Line"/>
            <p:cNvSpPr/>
            <p:nvPr/>
          </p:nvSpPr>
          <p:spPr>
            <a:xfrm>
              <a:off x="206586" y="226765"/>
              <a:ext cx="3029939" cy="139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6" name="Connection Line"/>
            <p:cNvSpPr/>
            <p:nvPr/>
          </p:nvSpPr>
          <p:spPr>
            <a:xfrm>
              <a:off x="206586" y="1622848"/>
              <a:ext cx="1361441" cy="100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7" name="Connection Line"/>
            <p:cNvSpPr/>
            <p:nvPr/>
          </p:nvSpPr>
          <p:spPr>
            <a:xfrm>
              <a:off x="206586" y="1616498"/>
              <a:ext cx="4260428" cy="6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98" name="Connection Line"/>
            <p:cNvSpPr/>
            <p:nvPr/>
          </p:nvSpPr>
          <p:spPr>
            <a:xfrm>
              <a:off x="206586" y="216676"/>
              <a:ext cx="1110828" cy="1406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sq">
              <a:solidFill>
                <a:srgbClr val="BABABA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60" name="vertex cover instance (k = 2)"/>
            <p:cNvSpPr txBox="1"/>
            <p:nvPr/>
          </p:nvSpPr>
          <p:spPr>
            <a:xfrm>
              <a:off x="1227102" y="3097529"/>
              <a:ext cx="2400301" cy="525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vertex cover instance (k = 2)</a:t>
              </a:r>
            </a:p>
          </p:txBody>
        </p:sp>
        <p:sp>
          <p:nvSpPr>
            <p:cNvPr id="561" name="e1"/>
            <p:cNvSpPr txBox="1"/>
            <p:nvPr/>
          </p:nvSpPr>
          <p:spPr>
            <a:xfrm>
              <a:off x="840392" y="2042907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1 </a:t>
              </a:r>
            </a:p>
          </p:txBody>
        </p:sp>
        <p:sp>
          <p:nvSpPr>
            <p:cNvPr id="562" name="e2"/>
            <p:cNvSpPr txBox="1"/>
            <p:nvPr/>
          </p:nvSpPr>
          <p:spPr>
            <a:xfrm>
              <a:off x="1647830" y="734525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2 </a:t>
              </a:r>
            </a:p>
          </p:txBody>
        </p:sp>
        <p:sp>
          <p:nvSpPr>
            <p:cNvPr id="563" name="e3"/>
            <p:cNvSpPr txBox="1"/>
            <p:nvPr/>
          </p:nvSpPr>
          <p:spPr>
            <a:xfrm>
              <a:off x="3073899" y="859832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3 </a:t>
              </a:r>
            </a:p>
          </p:txBody>
        </p:sp>
        <p:sp>
          <p:nvSpPr>
            <p:cNvPr id="564" name="e5"/>
            <p:cNvSpPr txBox="1"/>
            <p:nvPr/>
          </p:nvSpPr>
          <p:spPr>
            <a:xfrm>
              <a:off x="3723575" y="19636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5 </a:t>
              </a:r>
            </a:p>
          </p:txBody>
        </p:sp>
        <p:sp>
          <p:nvSpPr>
            <p:cNvPr id="565" name="e4"/>
            <p:cNvSpPr txBox="1"/>
            <p:nvPr/>
          </p:nvSpPr>
          <p:spPr>
            <a:xfrm>
              <a:off x="3726679" y="731703"/>
              <a:ext cx="252439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4 </a:t>
              </a:r>
            </a:p>
          </p:txBody>
        </p:sp>
        <p:sp>
          <p:nvSpPr>
            <p:cNvPr id="566" name="e6"/>
            <p:cNvSpPr txBox="1"/>
            <p:nvPr/>
          </p:nvSpPr>
          <p:spPr>
            <a:xfrm>
              <a:off x="2203808" y="1445161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e</a:t>
              </a:r>
              <a:r>
                <a:rPr baseline="-19300"/>
                <a:t>6 </a:t>
              </a:r>
            </a:p>
          </p:txBody>
        </p:sp>
        <p:sp>
          <p:nvSpPr>
            <p:cNvPr id="567" name="e7"/>
            <p:cNvSpPr txBox="1"/>
            <p:nvPr/>
          </p:nvSpPr>
          <p:spPr>
            <a:xfrm>
              <a:off x="614050" y="731703"/>
              <a:ext cx="252438" cy="338583"/>
            </a:xfrm>
            <a:prstGeom prst="rect">
              <a:avLst/>
            </a:prstGeom>
            <a:solidFill>
              <a:srgbClr val="F2F6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2000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rPr i="1"/>
                <a:t>e</a:t>
              </a:r>
              <a:r>
                <a:rPr baseline="-19300"/>
                <a:t>7 </a:t>
              </a:r>
            </a:p>
          </p:txBody>
        </p:sp>
        <p:sp>
          <p:nvSpPr>
            <p:cNvPr id="568" name="Circle"/>
            <p:cNvSpPr/>
            <p:nvPr/>
          </p:nvSpPr>
          <p:spPr>
            <a:xfrm>
              <a:off x="1110826" y="20179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69" name="a"/>
            <p:cNvSpPr txBox="1"/>
            <p:nvPr/>
          </p:nvSpPr>
          <p:spPr>
            <a:xfrm>
              <a:off x="1155655" y="0"/>
              <a:ext cx="27271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570" name="Circle"/>
            <p:cNvSpPr/>
            <p:nvPr/>
          </p:nvSpPr>
          <p:spPr>
            <a:xfrm>
              <a:off x="3029937" y="20179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1" name="b"/>
            <p:cNvSpPr txBox="1"/>
            <p:nvPr/>
          </p:nvSpPr>
          <p:spPr>
            <a:xfrm>
              <a:off x="3087466" y="25399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572" name="Circle"/>
            <p:cNvSpPr/>
            <p:nvPr/>
          </p:nvSpPr>
          <p:spPr>
            <a:xfrm>
              <a:off x="1361440" y="2426970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3" name="e"/>
            <p:cNvSpPr txBox="1"/>
            <p:nvPr/>
          </p:nvSpPr>
          <p:spPr>
            <a:xfrm>
              <a:off x="1426100" y="2419491"/>
              <a:ext cx="258454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574" name="Circle"/>
            <p:cNvSpPr/>
            <p:nvPr/>
          </p:nvSpPr>
          <p:spPr>
            <a:xfrm>
              <a:off x="0" y="1420001"/>
              <a:ext cx="413174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5" name="f"/>
            <p:cNvSpPr txBox="1"/>
            <p:nvPr/>
          </p:nvSpPr>
          <p:spPr>
            <a:xfrm>
              <a:off x="73043" y="1412521"/>
              <a:ext cx="21628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576" name="Circle"/>
            <p:cNvSpPr/>
            <p:nvPr/>
          </p:nvSpPr>
          <p:spPr>
            <a:xfrm>
              <a:off x="3029937" y="2424712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7" name="d"/>
            <p:cNvSpPr txBox="1"/>
            <p:nvPr/>
          </p:nvSpPr>
          <p:spPr>
            <a:xfrm>
              <a:off x="3074766" y="2429933"/>
              <a:ext cx="272718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defRPr sz="20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578" name="Circle"/>
            <p:cNvSpPr/>
            <p:nvPr/>
          </p:nvSpPr>
          <p:spPr>
            <a:xfrm>
              <a:off x="4260426" y="1420001"/>
              <a:ext cx="413175" cy="41317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9" name="c"/>
            <p:cNvSpPr txBox="1"/>
            <p:nvPr/>
          </p:nvSpPr>
          <p:spPr>
            <a:xfrm>
              <a:off x="4337786" y="1399821"/>
              <a:ext cx="2584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6816" marR="56816">
                <a:buClr>
                  <a:srgbClr val="FFFFFF"/>
                </a:buClr>
                <a:defRPr sz="2000" i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c</a:t>
              </a:r>
            </a:p>
          </p:txBody>
        </p:sp>
      </p:grpSp>
      <p:grpSp>
        <p:nvGrpSpPr>
          <p:cNvPr id="588" name="Group"/>
          <p:cNvGrpSpPr/>
          <p:nvPr/>
        </p:nvGrpSpPr>
        <p:grpSpPr>
          <a:xfrm>
            <a:off x="1384017" y="7013927"/>
            <a:ext cx="4673601" cy="433354"/>
            <a:chOff x="0" y="0"/>
            <a:chExt cx="4673600" cy="433352"/>
          </a:xfrm>
        </p:grpSpPr>
        <p:grpSp>
          <p:nvGrpSpPr>
            <p:cNvPr id="583" name="Group"/>
            <p:cNvGrpSpPr/>
            <p:nvPr/>
          </p:nvGrpSpPr>
          <p:grpSpPr>
            <a:xfrm>
              <a:off x="4260426" y="0"/>
              <a:ext cx="413175" cy="433353"/>
              <a:chOff x="0" y="0"/>
              <a:chExt cx="413173" cy="433352"/>
            </a:xfrm>
          </p:grpSpPr>
          <p:sp>
            <p:nvSpPr>
              <p:cNvPr id="581" name="Circle"/>
              <p:cNvSpPr/>
              <p:nvPr/>
            </p:nvSpPr>
            <p:spPr>
              <a:xfrm>
                <a:off x="0" y="201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82" name="c"/>
              <p:cNvSpPr txBox="1"/>
              <p:nvPr/>
            </p:nvSpPr>
            <p:spPr>
              <a:xfrm>
                <a:off x="77359" y="0"/>
                <a:ext cx="258455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c</a:t>
                </a:r>
              </a:p>
            </p:txBody>
          </p:sp>
        </p:grpSp>
        <p:grpSp>
          <p:nvGrpSpPr>
            <p:cNvPr id="587" name="Group"/>
            <p:cNvGrpSpPr/>
            <p:nvPr/>
          </p:nvGrpSpPr>
          <p:grpSpPr>
            <a:xfrm>
              <a:off x="0" y="12700"/>
              <a:ext cx="413174" cy="420653"/>
              <a:chOff x="0" y="0"/>
              <a:chExt cx="413173" cy="420652"/>
            </a:xfrm>
          </p:grpSpPr>
          <p:sp>
            <p:nvSpPr>
              <p:cNvPr id="584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585" name="Circle"/>
              <p:cNvSpPr/>
              <p:nvPr/>
            </p:nvSpPr>
            <p:spPr>
              <a:xfrm>
                <a:off x="0" y="7479"/>
                <a:ext cx="413174" cy="413174"/>
              </a:xfrm>
              <a:prstGeom prst="ellipse">
                <a:avLst/>
              </a:prstGeom>
              <a:solidFill>
                <a:srgbClr val="0048AA"/>
              </a:solidFill>
              <a:ln w="9525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86" name="f"/>
              <p:cNvSpPr txBox="1"/>
              <p:nvPr/>
            </p:nvSpPr>
            <p:spPr>
              <a:xfrm>
                <a:off x="73043" y="0"/>
                <a:ext cx="21628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6816" marR="56816">
                  <a:buClr>
                    <a:srgbClr val="FFFFFF"/>
                  </a:buClr>
                  <a:defRPr sz="2000" i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f</a:t>
                </a:r>
              </a:p>
            </p:txBody>
          </p:sp>
        </p:grpSp>
      </p:grpSp>
      <p:grpSp>
        <p:nvGrpSpPr>
          <p:cNvPr id="591" name="Group"/>
          <p:cNvGrpSpPr/>
          <p:nvPr/>
        </p:nvGrpSpPr>
        <p:grpSpPr>
          <a:xfrm>
            <a:off x="9588500" y="2750098"/>
            <a:ext cx="3170153" cy="867123"/>
            <a:chOff x="0" y="0"/>
            <a:chExt cx="3170152" cy="867121"/>
          </a:xfrm>
        </p:grpSpPr>
        <p:sp>
          <p:nvSpPr>
            <p:cNvPr id="589" name="Line"/>
            <p:cNvSpPr/>
            <p:nvPr/>
          </p:nvSpPr>
          <p:spPr>
            <a:xfrm flipV="1">
              <a:off x="-1" y="0"/>
              <a:ext cx="2" cy="867122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90" name="Group"/>
            <p:cNvSpPr txBox="1"/>
            <p:nvPr/>
          </p:nvSpPr>
          <p:spPr>
            <a:xfrm>
              <a:off x="127415" y="197227"/>
              <a:ext cx="3042738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“no” instances of </a:t>
              </a:r>
              <a:r>
                <a:rPr cap="small"/>
                <a:t>Vertex-Cover</a:t>
              </a:r>
            </a:p>
            <a:p>
              <a:r>
                <a:t>are solved correctly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D93A47-86E7-4C50-2843-57A8C73D3345}"/>
                  </a:ext>
                </a:extLst>
              </p14:cNvPr>
              <p14:cNvContentPartPr/>
              <p14:nvPr/>
            </p14:nvContentPartPr>
            <p14:xfrm>
              <a:off x="4250520" y="3324240"/>
              <a:ext cx="4777920" cy="2986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D93A47-86E7-4C50-2843-57A8C73D33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1160" y="3314880"/>
                <a:ext cx="4796640" cy="3005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" grpId="1" build="p" bldLvl="5" animBg="1" advAuto="0"/>
      <p:bldP spid="588" grpId="2" animBg="1" advAuto="0"/>
      <p:bldP spid="591" grpId="3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3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604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rPr dirty="0"/>
              <a:t>poly-time reductions</a:t>
            </a:r>
          </a:p>
          <a:p>
            <a:pPr lvl="1"/>
            <a:r>
              <a:rPr dirty="0"/>
              <a:t>packing and covering problems</a:t>
            </a:r>
          </a:p>
          <a:p>
            <a:pPr lvl="2"/>
            <a:r>
              <a:rPr dirty="0"/>
              <a:t>constraint satisfaction problems</a:t>
            </a:r>
          </a:p>
          <a:p>
            <a:pPr lvl="1"/>
            <a:r>
              <a:rPr dirty="0"/>
              <a:t>graph coloring</a:t>
            </a:r>
            <a:endParaRPr lang="en-US" dirty="0"/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  <a:endParaRPr dirty="0"/>
          </a:p>
        </p:txBody>
      </p:sp>
      <p:sp>
        <p:nvSpPr>
          <p:cNvPr id="605" name="Section 8.2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8.2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8" name="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Satisfiability</a:t>
            </a:r>
          </a:p>
        </p:txBody>
      </p:sp>
      <p:sp>
        <p:nvSpPr>
          <p:cNvPr id="609" name="Literal. A Boolean variable or its nega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Literal.	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Boolean variable or its negation.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Clause.	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disjunction of literals.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Conjunctive normal form (CNF).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propositional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formula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that is a conjunction of clauses.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cap="small"/>
              <a:t>Sat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CNF formula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does it have a satisfying truth assignment?</a:t>
            </a:r>
          </a:p>
          <a:p>
            <a:r>
              <a:rPr cap="small"/>
              <a:t>3-Sat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SAT where each clause contains exactly 3 literals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(and each literal corresponds to a different variable).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Key application.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Electronic design automation (EDA).</a:t>
            </a:r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611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42868" y="2320995"/>
            <a:ext cx="2578384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804486" y="1345635"/>
            <a:ext cx="1176303" cy="417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18691" y="3422791"/>
            <a:ext cx="3208303" cy="38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7" name="Group"/>
          <p:cNvGrpSpPr/>
          <p:nvPr/>
        </p:nvGrpSpPr>
        <p:grpSpPr>
          <a:xfrm>
            <a:off x="2057400" y="6565900"/>
            <a:ext cx="8077200" cy="1402879"/>
            <a:chOff x="0" y="0"/>
            <a:chExt cx="8077200" cy="1402878"/>
          </a:xfrm>
        </p:grpSpPr>
        <p:sp>
          <p:nvSpPr>
            <p:cNvPr id="614" name="Rectangle"/>
            <p:cNvSpPr/>
            <p:nvPr/>
          </p:nvSpPr>
          <p:spPr>
            <a:xfrm>
              <a:off x="0" y="0"/>
              <a:ext cx="8077200" cy="901700"/>
            </a:xfrm>
            <a:prstGeom prst="rect">
              <a:avLst/>
            </a:prstGeom>
            <a:noFill/>
            <a:ln w="1905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5" name="yes instance:  x1 = true, x2 = true, x3 = false, x4 = false"/>
            <p:cNvSpPr txBox="1"/>
            <p:nvPr/>
          </p:nvSpPr>
          <p:spPr>
            <a:xfrm>
              <a:off x="790952" y="1011250"/>
              <a:ext cx="6499513" cy="3916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marL="58702" marR="58702">
                <a:lnSpc>
                  <a:spcPts val="3000"/>
                </a:lnSpc>
                <a:buClr>
                  <a:srgbClr val="0048AA"/>
                </a:buClr>
                <a:defRPr sz="1800"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rPr>
                  <a:uFill>
                    <a:solidFill>
                      <a:srgbClr val="000000"/>
                    </a:solidFill>
                  </a:uFill>
                </a:rPr>
                <a:t>yes instance:  </a:t>
              </a:r>
              <a:r>
                <a:t>x</a:t>
              </a:r>
              <a:r>
                <a:rPr baseline="-22888"/>
                <a:t>1</a:t>
              </a:r>
              <a:r>
                <a:t> = true, x</a:t>
              </a:r>
              <a:r>
                <a:rPr baseline="-22888"/>
                <a:t>2</a:t>
              </a:r>
              <a:r>
                <a:t> = true, x</a:t>
              </a:r>
              <a:r>
                <a:rPr baseline="-22888"/>
                <a:t>3</a:t>
              </a:r>
              <a:r>
                <a:t> = false, x</a:t>
              </a:r>
              <a:r>
                <a:rPr baseline="-22888"/>
                <a:t>4</a:t>
              </a:r>
              <a:r>
                <a:t> = false</a:t>
              </a:r>
            </a:p>
          </p:txBody>
        </p:sp>
        <p:pic>
          <p:nvPicPr>
            <p:cNvPr id="616" name="image.pdf" descr="image.pdf"/>
            <p:cNvPicPr>
              <a:picLocks noChangeAspect="1"/>
            </p:cNvPicPr>
            <p:nvPr/>
          </p:nvPicPr>
          <p:blipFill>
            <a:blip r:embed="rId6"/>
            <a:srcRect l="74" t="212"/>
            <a:stretch>
              <a:fillRect/>
            </a:stretch>
          </p:blipFill>
          <p:spPr>
            <a:xfrm>
              <a:off x="304800" y="266700"/>
              <a:ext cx="7489217" cy="4562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1" build="p" animBg="1" advAuto="0"/>
      <p:bldP spid="611" grpId="3" animBg="1" advAuto="0"/>
      <p:bldP spid="612" grpId="2" animBg="1" advAuto="0"/>
      <p:bldP spid="613" grpId="4" animBg="1" advAuto="0"/>
      <p:bldP spid="617" grpId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2" name="Satisfiability is h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Satisfiability is hard</a:t>
            </a:r>
          </a:p>
        </p:txBody>
      </p:sp>
      <p:sp>
        <p:nvSpPr>
          <p:cNvPr id="623" name="Scientific hypothesis.  There does not exists a poly-time algorithm for 3-Sa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Scientific hypothesis.  </a:t>
            </a:r>
            <a:r>
              <a:rPr dirty="0">
                <a:solidFill>
                  <a:srgbClr val="000000"/>
                </a:solidFill>
              </a:rPr>
              <a:t>There does not exists a poly-time algorithm for </a:t>
            </a:r>
            <a:r>
              <a:rPr cap="small" dirty="0">
                <a:solidFill>
                  <a:srgbClr val="000000"/>
                </a:solidFill>
              </a:rPr>
              <a:t>3-Sat</a:t>
            </a:r>
            <a:r>
              <a:rPr dirty="0">
                <a:solidFill>
                  <a:srgbClr val="000000"/>
                </a:solidFill>
              </a:rPr>
              <a:t>.</a:t>
            </a:r>
          </a:p>
          <a:p>
            <a:br>
              <a:rPr dirty="0">
                <a:solidFill>
                  <a:srgbClr val="000000"/>
                </a:solidFill>
              </a:rPr>
            </a:br>
            <a:r>
              <a:rPr dirty="0"/>
              <a:t>P vs. NP.  </a:t>
            </a:r>
            <a:r>
              <a:rPr dirty="0">
                <a:solidFill>
                  <a:srgbClr val="000000"/>
                </a:solidFill>
              </a:rPr>
              <a:t>This hypothesis is equivalent to P </a:t>
            </a:r>
            <a:r>
              <a:rPr lang="en-GB" sz="3200" dirty="0">
                <a:solidFill>
                  <a:srgbClr val="002060"/>
                </a:solidFill>
              </a:rPr>
              <a:t>≠</a:t>
            </a:r>
            <a:r>
              <a:rPr dirty="0">
                <a:solidFill>
                  <a:srgbClr val="941F23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NP conjecture.</a:t>
            </a:r>
          </a:p>
        </p:txBody>
      </p:sp>
      <p:sp>
        <p:nvSpPr>
          <p:cNvPr id="6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pSp>
        <p:nvGrpSpPr>
          <p:cNvPr id="627" name="Group"/>
          <p:cNvGrpSpPr/>
          <p:nvPr/>
        </p:nvGrpSpPr>
        <p:grpSpPr>
          <a:xfrm>
            <a:off x="2439463" y="3594100"/>
            <a:ext cx="8125874" cy="4883151"/>
            <a:chOff x="0" y="0"/>
            <a:chExt cx="8125873" cy="4883150"/>
          </a:xfrm>
        </p:grpSpPr>
        <p:pic>
          <p:nvPicPr>
            <p:cNvPr id="625" name="the.png" descr="th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125874" cy="4298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6" name="https://www.facebook.com/pg/npcompleteteens"/>
            <p:cNvSpPr txBox="1"/>
            <p:nvPr/>
          </p:nvSpPr>
          <p:spPr>
            <a:xfrm>
              <a:off x="1438650" y="4552950"/>
              <a:ext cx="5248574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AAAAAA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https://www.facebook.com/pg/npcompleteteens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1" build="p" bldLvl="5" animBg="1" advAuto="0"/>
      <p:bldP spid="627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2" name="3-satisfiability reduces to 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independent set</a:t>
            </a:r>
          </a:p>
        </p:txBody>
      </p:sp>
      <p:sp>
        <p:nvSpPr>
          <p:cNvPr id="633" name="Theorem.  3-Sat ≤ P Independent-Se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i="1" baseline="-5999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5999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</a:rPr>
              <a:t>Given an instance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</a:rPr>
              <a:t>, we construct an instance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>
                <a:solidFill>
                  <a:srgbClr val="000000"/>
                </a:solidFill>
              </a:rPr>
              <a:t> that has an independent set of size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sz="2200" baseline="1363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⎜</a:t>
            </a:r>
            <a:r>
              <a:rPr spc="23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sz="2200" baseline="1363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⎜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</a:rPr>
              <a:t>iff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is satisfiable.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Construction.</a:t>
            </a:r>
          </a:p>
          <a:p>
            <a:pPr lvl="1"/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t> contains 3 nodes for each clause, one for each literal.</a:t>
            </a:r>
          </a:p>
          <a:p>
            <a:pPr lvl="1"/>
            <a:r>
              <a:t>Connect 3 literals in a clause in a triangle.</a:t>
            </a:r>
          </a:p>
          <a:p>
            <a:pPr lvl="1"/>
            <a:r>
              <a:t>Connect literal to each of its negations.</a:t>
            </a:r>
          </a:p>
        </p:txBody>
      </p:sp>
      <p:sp>
        <p:nvSpPr>
          <p:cNvPr id="6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635" name="image.pdf" descr="image.pdf"/>
          <p:cNvPicPr>
            <a:picLocks noChangeAspect="1"/>
          </p:cNvPicPr>
          <p:nvPr/>
        </p:nvPicPr>
        <p:blipFill>
          <a:blip r:embed="rId2"/>
          <a:srcRect l="74" t="212"/>
          <a:stretch>
            <a:fillRect/>
          </a:stretch>
        </p:blipFill>
        <p:spPr>
          <a:xfrm>
            <a:off x="2933700" y="8966200"/>
            <a:ext cx="6657081" cy="405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5" name="Group"/>
          <p:cNvGrpSpPr/>
          <p:nvPr/>
        </p:nvGrpSpPr>
        <p:grpSpPr>
          <a:xfrm>
            <a:off x="2298700" y="6680200"/>
            <a:ext cx="8615399" cy="1465863"/>
            <a:chOff x="0" y="0"/>
            <a:chExt cx="8615398" cy="1465862"/>
          </a:xfrm>
        </p:grpSpPr>
        <p:sp>
          <p:nvSpPr>
            <p:cNvPr id="636" name="Circle"/>
            <p:cNvSpPr/>
            <p:nvPr/>
          </p:nvSpPr>
          <p:spPr>
            <a:xfrm>
              <a:off x="0" y="1215249"/>
              <a:ext cx="254000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7" name="Circle"/>
            <p:cNvSpPr/>
            <p:nvPr/>
          </p:nvSpPr>
          <p:spPr>
            <a:xfrm>
              <a:off x="1546295" y="1215249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8" name="Circle"/>
            <p:cNvSpPr/>
            <p:nvPr/>
          </p:nvSpPr>
          <p:spPr>
            <a:xfrm>
              <a:off x="832837" y="0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39" name="Circle"/>
            <p:cNvSpPr/>
            <p:nvPr/>
          </p:nvSpPr>
          <p:spPr>
            <a:xfrm>
              <a:off x="3415735" y="1215249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0" name="Circle"/>
            <p:cNvSpPr/>
            <p:nvPr/>
          </p:nvSpPr>
          <p:spPr>
            <a:xfrm>
              <a:off x="4966829" y="1215249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1" name="Circle"/>
            <p:cNvSpPr/>
            <p:nvPr/>
          </p:nvSpPr>
          <p:spPr>
            <a:xfrm>
              <a:off x="4253371" y="0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2" name="Circle"/>
            <p:cNvSpPr/>
            <p:nvPr/>
          </p:nvSpPr>
          <p:spPr>
            <a:xfrm>
              <a:off x="6813691" y="1215249"/>
              <a:ext cx="250614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3" name="Circle"/>
            <p:cNvSpPr/>
            <p:nvPr/>
          </p:nvSpPr>
          <p:spPr>
            <a:xfrm>
              <a:off x="8364784" y="1215249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4" name="Circle"/>
            <p:cNvSpPr/>
            <p:nvPr/>
          </p:nvSpPr>
          <p:spPr>
            <a:xfrm>
              <a:off x="7651326" y="0"/>
              <a:ext cx="250615" cy="250614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55" name="Group"/>
          <p:cNvGrpSpPr/>
          <p:nvPr/>
        </p:nvGrpSpPr>
        <p:grpSpPr>
          <a:xfrm>
            <a:off x="2508391" y="6897511"/>
            <a:ext cx="8191219" cy="1126632"/>
            <a:chOff x="0" y="0"/>
            <a:chExt cx="8191218" cy="1126631"/>
          </a:xfrm>
        </p:grpSpPr>
        <p:sp>
          <p:nvSpPr>
            <p:cNvPr id="646" name="Line"/>
            <p:cNvSpPr/>
            <p:nvPr/>
          </p:nvSpPr>
          <p:spPr>
            <a:xfrm>
              <a:off x="837635" y="0"/>
              <a:ext cx="53735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7" name="Line"/>
            <p:cNvSpPr/>
            <p:nvPr/>
          </p:nvSpPr>
          <p:spPr>
            <a:xfrm>
              <a:off x="44308" y="1124373"/>
              <a:ext cx="1298224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8" name="Line"/>
            <p:cNvSpPr/>
            <p:nvPr/>
          </p:nvSpPr>
          <p:spPr>
            <a:xfrm flipV="1">
              <a:off x="0" y="0"/>
              <a:ext cx="661529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9" name="Line"/>
            <p:cNvSpPr/>
            <p:nvPr/>
          </p:nvSpPr>
          <p:spPr>
            <a:xfrm>
              <a:off x="4258168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>
              <a:off x="3456658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1" name="Line"/>
            <p:cNvSpPr/>
            <p:nvPr/>
          </p:nvSpPr>
          <p:spPr>
            <a:xfrm flipV="1">
              <a:off x="3420533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2" name="Line"/>
            <p:cNvSpPr/>
            <p:nvPr/>
          </p:nvSpPr>
          <p:spPr>
            <a:xfrm>
              <a:off x="7656124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3" name="Line"/>
            <p:cNvSpPr/>
            <p:nvPr/>
          </p:nvSpPr>
          <p:spPr>
            <a:xfrm>
              <a:off x="6854613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4" name="Line"/>
            <p:cNvSpPr/>
            <p:nvPr/>
          </p:nvSpPr>
          <p:spPr>
            <a:xfrm flipV="1">
              <a:off x="6818489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65" name="Group"/>
          <p:cNvGrpSpPr/>
          <p:nvPr/>
        </p:nvGrpSpPr>
        <p:grpSpPr>
          <a:xfrm>
            <a:off x="2260600" y="6172200"/>
            <a:ext cx="8685107" cy="2341881"/>
            <a:chOff x="0" y="0"/>
            <a:chExt cx="8685106" cy="2341880"/>
          </a:xfrm>
        </p:grpSpPr>
        <p:pic>
          <p:nvPicPr>
            <p:cNvPr id="656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976120"/>
              <a:ext cx="295769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7" name="image.pdf" descr="image.pd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4075" y="1976120"/>
              <a:ext cx="295770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8" name="image.pdf" descr="image.pdf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711" y="25400"/>
              <a:ext cx="298027" cy="39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9" name="image.pdf" descr="image.pdf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3515" y="1976120"/>
              <a:ext cx="26190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0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5666" y="1976120"/>
              <a:ext cx="295770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1" name="image.pdf" descr="image.pdf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1275" y="1976120"/>
              <a:ext cx="313832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2" name="image.pdf" descr="image.pdf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6200" y="25400"/>
              <a:ext cx="295769" cy="399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3" name="image.pdf" descr="image.pdf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71150" y="0"/>
              <a:ext cx="331895" cy="4018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4" name="image.pdf" descr="image.pd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3800" y="1976120"/>
              <a:ext cx="295769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0" name="Group"/>
          <p:cNvGrpSpPr/>
          <p:nvPr/>
        </p:nvGrpSpPr>
        <p:grpSpPr>
          <a:xfrm>
            <a:off x="2514600" y="6807200"/>
            <a:ext cx="7435427" cy="1122116"/>
            <a:chOff x="0" y="0"/>
            <a:chExt cx="7435426" cy="1122115"/>
          </a:xfrm>
        </p:grpSpPr>
        <p:sp>
          <p:nvSpPr>
            <p:cNvPr id="666" name="Line"/>
            <p:cNvSpPr/>
            <p:nvPr/>
          </p:nvSpPr>
          <p:spPr>
            <a:xfrm>
              <a:off x="867551" y="0"/>
              <a:ext cx="2368410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7" name="Line"/>
            <p:cNvSpPr/>
            <p:nvPr/>
          </p:nvSpPr>
          <p:spPr>
            <a:xfrm flipH="1">
              <a:off x="3414324" y="0"/>
              <a:ext cx="402110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8" name="Line"/>
            <p:cNvSpPr/>
            <p:nvPr/>
          </p:nvSpPr>
          <p:spPr>
            <a:xfrm flipV="1">
              <a:off x="0" y="0"/>
              <a:ext cx="404142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69" name="Line"/>
            <p:cNvSpPr/>
            <p:nvPr/>
          </p:nvSpPr>
          <p:spPr>
            <a:xfrm flipH="1" flipV="1">
              <a:off x="4288084" y="0"/>
              <a:ext cx="234583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73" name="Group"/>
          <p:cNvGrpSpPr/>
          <p:nvPr/>
        </p:nvGrpSpPr>
        <p:grpSpPr>
          <a:xfrm>
            <a:off x="492384" y="6934200"/>
            <a:ext cx="570906" cy="2070100"/>
            <a:chOff x="0" y="0"/>
            <a:chExt cx="570904" cy="2070100"/>
          </a:xfrm>
        </p:grpSpPr>
        <p:sp>
          <p:nvSpPr>
            <p:cNvPr id="671" name="k = 3"/>
            <p:cNvSpPr txBox="1"/>
            <p:nvPr/>
          </p:nvSpPr>
          <p:spPr>
            <a:xfrm>
              <a:off x="0" y="1841500"/>
              <a:ext cx="570905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k = 3</a:t>
              </a:r>
            </a:p>
          </p:txBody>
        </p:sp>
        <p:sp>
          <p:nvSpPr>
            <p:cNvPr id="672" name="G"/>
            <p:cNvSpPr txBox="1"/>
            <p:nvPr/>
          </p:nvSpPr>
          <p:spPr>
            <a:xfrm>
              <a:off x="11212" y="0"/>
              <a:ext cx="164208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G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1" build="p" bldLvl="5" animBg="1" advAuto="0"/>
      <p:bldP spid="635" grpId="2" animBg="1" advAuto="0"/>
      <p:bldP spid="645" grpId="5" animBg="1" advAuto="0"/>
      <p:bldP spid="655" grpId="6" animBg="1" advAuto="0"/>
      <p:bldP spid="665" grpId="3" animBg="1" advAuto="0"/>
      <p:bldP spid="670" grpId="7" animBg="1" advAuto="0"/>
      <p:bldP spid="673" grpId="4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6" name="3-satisfiability reduces to 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independent set</a:t>
            </a:r>
          </a:p>
        </p:txBody>
      </p:sp>
      <p:sp>
        <p:nvSpPr>
          <p:cNvPr id="677" name="Lemma.  Φ is satisfiable iff G contains an independent set of size k = ⎜Φ⎜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Lemma. 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 an independent set of size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|</a:t>
            </a:r>
            <a:r>
              <a:rPr spc="239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lang="en-US" sz="22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Pf.  </a:t>
            </a:r>
            <a:r>
              <a:rPr dirty="0" err="1">
                <a:latin typeface="Symbol"/>
                <a:ea typeface="Symbol"/>
                <a:cs typeface="Symbol"/>
                <a:sym typeface="Symbol"/>
              </a:rPr>
              <a:t>Þ</a:t>
            </a:r>
            <a:r>
              <a:rPr dirty="0"/>
              <a:t> 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Consider any satisfying assignment for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 dirty="0">
                <a:uFill>
                  <a:solidFill>
                    <a:srgbClr val="000000"/>
                  </a:solidFill>
                </a:uFill>
              </a:rPr>
              <a:t>Select one true literal from each clause/triangle.</a:t>
            </a:r>
          </a:p>
          <a:p>
            <a:pPr lvl="1"/>
            <a:r>
              <a:rPr dirty="0">
                <a:uFill>
                  <a:solidFill>
                    <a:srgbClr val="000000"/>
                  </a:solidFill>
                </a:uFill>
              </a:rPr>
              <a:t>This is an independent set of size </a:t>
            </a:r>
            <a:r>
              <a:rPr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 </a:t>
            </a:r>
            <a:r>
              <a:rPr lang="el-GR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lang="el-GR" spc="239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lang="el-GR" sz="2200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.  </a:t>
            </a:r>
            <a:r>
              <a:rPr dirty="0"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6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679" name="Circle"/>
          <p:cNvSpPr/>
          <p:nvPr/>
        </p:nvSpPr>
        <p:spPr>
          <a:xfrm>
            <a:off x="2298700" y="7895449"/>
            <a:ext cx="254000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0" name="Circle"/>
          <p:cNvSpPr/>
          <p:nvPr/>
        </p:nvSpPr>
        <p:spPr>
          <a:xfrm>
            <a:off x="3844995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1" name="Circle"/>
          <p:cNvSpPr/>
          <p:nvPr/>
        </p:nvSpPr>
        <p:spPr>
          <a:xfrm>
            <a:off x="3131537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82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24675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38311" y="6197600"/>
            <a:ext cx="298027" cy="399627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ircle"/>
          <p:cNvSpPr/>
          <p:nvPr/>
        </p:nvSpPr>
        <p:spPr>
          <a:xfrm>
            <a:off x="5714435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6" name="Circle"/>
          <p:cNvSpPr/>
          <p:nvPr/>
        </p:nvSpPr>
        <p:spPr>
          <a:xfrm>
            <a:off x="7265529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7" name="Circle"/>
          <p:cNvSpPr/>
          <p:nvPr/>
        </p:nvSpPr>
        <p:spPr>
          <a:xfrm>
            <a:off x="6552071" y="6680200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88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15" y="8148320"/>
            <a:ext cx="261903" cy="365761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Circle"/>
          <p:cNvSpPr/>
          <p:nvPr/>
        </p:nvSpPr>
        <p:spPr>
          <a:xfrm>
            <a:off x="9112391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0" name="Circle"/>
          <p:cNvSpPr/>
          <p:nvPr/>
        </p:nvSpPr>
        <p:spPr>
          <a:xfrm>
            <a:off x="10663484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1" name="Circle"/>
          <p:cNvSpPr/>
          <p:nvPr/>
        </p:nvSpPr>
        <p:spPr>
          <a:xfrm>
            <a:off x="9950026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01" name="Group"/>
          <p:cNvGrpSpPr/>
          <p:nvPr/>
        </p:nvGrpSpPr>
        <p:grpSpPr>
          <a:xfrm>
            <a:off x="2508391" y="6897511"/>
            <a:ext cx="8191219" cy="1126632"/>
            <a:chOff x="0" y="0"/>
            <a:chExt cx="8191218" cy="1126631"/>
          </a:xfrm>
        </p:grpSpPr>
        <p:sp>
          <p:nvSpPr>
            <p:cNvPr id="692" name="Line"/>
            <p:cNvSpPr/>
            <p:nvPr/>
          </p:nvSpPr>
          <p:spPr>
            <a:xfrm>
              <a:off x="837635" y="0"/>
              <a:ext cx="53735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3" name="Line"/>
            <p:cNvSpPr/>
            <p:nvPr/>
          </p:nvSpPr>
          <p:spPr>
            <a:xfrm>
              <a:off x="44308" y="1124373"/>
              <a:ext cx="1298224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4" name="Line"/>
            <p:cNvSpPr/>
            <p:nvPr/>
          </p:nvSpPr>
          <p:spPr>
            <a:xfrm flipV="1">
              <a:off x="0" y="0"/>
              <a:ext cx="661529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5" name="Line"/>
            <p:cNvSpPr/>
            <p:nvPr/>
          </p:nvSpPr>
          <p:spPr>
            <a:xfrm>
              <a:off x="4258168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6" name="Line"/>
            <p:cNvSpPr/>
            <p:nvPr/>
          </p:nvSpPr>
          <p:spPr>
            <a:xfrm>
              <a:off x="3456658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7" name="Line"/>
            <p:cNvSpPr/>
            <p:nvPr/>
          </p:nvSpPr>
          <p:spPr>
            <a:xfrm flipV="1">
              <a:off x="3420533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8" name="Line"/>
            <p:cNvSpPr/>
            <p:nvPr/>
          </p:nvSpPr>
          <p:spPr>
            <a:xfrm>
              <a:off x="7656124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9" name="Line"/>
            <p:cNvSpPr/>
            <p:nvPr/>
          </p:nvSpPr>
          <p:spPr>
            <a:xfrm>
              <a:off x="6854613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0" name="Line"/>
            <p:cNvSpPr/>
            <p:nvPr/>
          </p:nvSpPr>
          <p:spPr>
            <a:xfrm flipV="1">
              <a:off x="6818489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702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76266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631875" y="8148320"/>
            <a:ext cx="313832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4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6197600"/>
            <a:ext cx="295769" cy="399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image.pdf" descr="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531750" y="6172200"/>
            <a:ext cx="331895" cy="401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1" name="Group"/>
          <p:cNvGrpSpPr/>
          <p:nvPr/>
        </p:nvGrpSpPr>
        <p:grpSpPr>
          <a:xfrm>
            <a:off x="2514600" y="6807200"/>
            <a:ext cx="7435427" cy="1122116"/>
            <a:chOff x="0" y="0"/>
            <a:chExt cx="7435426" cy="1122115"/>
          </a:xfrm>
        </p:grpSpPr>
        <p:sp>
          <p:nvSpPr>
            <p:cNvPr id="707" name="Line"/>
            <p:cNvSpPr/>
            <p:nvPr/>
          </p:nvSpPr>
          <p:spPr>
            <a:xfrm>
              <a:off x="867551" y="0"/>
              <a:ext cx="2368410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8" name="Line"/>
            <p:cNvSpPr/>
            <p:nvPr/>
          </p:nvSpPr>
          <p:spPr>
            <a:xfrm flipH="1">
              <a:off x="3414324" y="0"/>
              <a:ext cx="402110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9" name="Line"/>
            <p:cNvSpPr/>
            <p:nvPr/>
          </p:nvSpPr>
          <p:spPr>
            <a:xfrm flipV="1">
              <a:off x="0" y="0"/>
              <a:ext cx="404142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0" name="Line"/>
            <p:cNvSpPr/>
            <p:nvPr/>
          </p:nvSpPr>
          <p:spPr>
            <a:xfrm flipH="1" flipV="1">
              <a:off x="4288084" y="0"/>
              <a:ext cx="234583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12" name="k = 3"/>
          <p:cNvSpPr txBox="1"/>
          <p:nvPr/>
        </p:nvSpPr>
        <p:spPr>
          <a:xfrm>
            <a:off x="492384" y="8775700"/>
            <a:ext cx="570906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k = 3</a:t>
            </a:r>
          </a:p>
        </p:txBody>
      </p:sp>
      <p:sp>
        <p:nvSpPr>
          <p:cNvPr id="713" name="G"/>
          <p:cNvSpPr txBox="1"/>
          <p:nvPr/>
        </p:nvSpPr>
        <p:spPr>
          <a:xfrm>
            <a:off x="503596" y="6934200"/>
            <a:ext cx="16420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G</a:t>
            </a:r>
          </a:p>
        </p:txBody>
      </p:sp>
      <p:pic>
        <p:nvPicPr>
          <p:cNvPr id="714" name="image.pdf" descr="image.pdf"/>
          <p:cNvPicPr>
            <a:picLocks noChangeAspect="1"/>
          </p:cNvPicPr>
          <p:nvPr/>
        </p:nvPicPr>
        <p:blipFill>
          <a:blip r:embed="rId8"/>
          <a:srcRect l="74" t="212"/>
          <a:stretch>
            <a:fillRect/>
          </a:stretch>
        </p:blipFill>
        <p:spPr>
          <a:xfrm>
            <a:off x="2933700" y="8966200"/>
            <a:ext cx="6657081" cy="405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7" name="Group"/>
          <p:cNvGrpSpPr/>
          <p:nvPr/>
        </p:nvGrpSpPr>
        <p:grpSpPr>
          <a:xfrm>
            <a:off x="8966200" y="2365571"/>
            <a:ext cx="2478745" cy="1226250"/>
            <a:chOff x="0" y="-359127"/>
            <a:chExt cx="2478744" cy="1226249"/>
          </a:xfrm>
        </p:grpSpPr>
        <p:sp>
          <p:nvSpPr>
            <p:cNvPr id="715" name="Line"/>
            <p:cNvSpPr/>
            <p:nvPr/>
          </p:nvSpPr>
          <p:spPr>
            <a:xfrm flipV="1">
              <a:off x="-1" y="-359128"/>
              <a:ext cx="2" cy="1226250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6" name="Group"/>
            <p:cNvSpPr txBox="1"/>
            <p:nvPr/>
          </p:nvSpPr>
          <p:spPr>
            <a:xfrm>
              <a:off x="82223" y="70227"/>
              <a:ext cx="2396522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“yes” instances of </a:t>
              </a:r>
              <a:r>
                <a:rPr cap="small"/>
                <a:t>3-Sat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" grpId="1" build="p" bldLvl="5" animBg="1" advAuto="0"/>
      <p:bldP spid="717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0" name="3-satisfiability reduces to independen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independent set</a:t>
            </a:r>
          </a:p>
        </p:txBody>
      </p:sp>
      <p:sp>
        <p:nvSpPr>
          <p:cNvPr id="721" name="Lemma.  Φ is satisfiable iff G contains an independent set of size k = ⎜Φ⎜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Lemma. 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contains an independent set of size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lang="el-GR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lang="el-GR" spc="23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lang="el-GR" sz="22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|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Pf.  </a:t>
            </a:r>
            <a:r>
              <a:rPr dirty="0" err="1">
                <a:latin typeface="Symbol"/>
                <a:ea typeface="Symbol"/>
                <a:cs typeface="Symbol"/>
                <a:sym typeface="Symbol"/>
              </a:rPr>
              <a:t>Ü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 </a:t>
            </a:r>
            <a:r>
              <a:rPr dirty="0"/>
              <a:t>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Let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be independent set of size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 i="1"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/>
              <a:t> must contain exactly one node in each triangle.</a:t>
            </a:r>
          </a:p>
          <a:p>
            <a:pPr lvl="1"/>
            <a:r>
              <a:rPr dirty="0"/>
              <a:t>Set these literals to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true</a:t>
            </a:r>
            <a:r>
              <a:rPr dirty="0"/>
              <a:t> (and remaining literals consistently).</a:t>
            </a:r>
          </a:p>
          <a:p>
            <a:pPr lvl="1"/>
            <a:r>
              <a:rPr dirty="0"/>
              <a:t>All clauses in </a:t>
            </a:r>
            <a:r>
              <a:rPr dirty="0" err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dirty="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dirty="0"/>
              <a:t>are satisfied.  </a:t>
            </a:r>
            <a:r>
              <a:rPr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723" name="Circle"/>
          <p:cNvSpPr/>
          <p:nvPr/>
        </p:nvSpPr>
        <p:spPr>
          <a:xfrm>
            <a:off x="2298700" y="7895449"/>
            <a:ext cx="254000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4" name="Circle"/>
          <p:cNvSpPr/>
          <p:nvPr/>
        </p:nvSpPr>
        <p:spPr>
          <a:xfrm>
            <a:off x="3844995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5" name="Circle"/>
          <p:cNvSpPr/>
          <p:nvPr/>
        </p:nvSpPr>
        <p:spPr>
          <a:xfrm>
            <a:off x="3131537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2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24675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38311" y="6197600"/>
            <a:ext cx="298027" cy="399627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Circle"/>
          <p:cNvSpPr/>
          <p:nvPr/>
        </p:nvSpPr>
        <p:spPr>
          <a:xfrm>
            <a:off x="5714435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0" name="Circle"/>
          <p:cNvSpPr/>
          <p:nvPr/>
        </p:nvSpPr>
        <p:spPr>
          <a:xfrm>
            <a:off x="7265529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1" name="Circle"/>
          <p:cNvSpPr/>
          <p:nvPr/>
        </p:nvSpPr>
        <p:spPr>
          <a:xfrm>
            <a:off x="6552071" y="6680200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32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15" y="8148320"/>
            <a:ext cx="261903" cy="365761"/>
          </a:xfrm>
          <a:prstGeom prst="rect">
            <a:avLst/>
          </a:prstGeom>
          <a:ln w="12700">
            <a:miter lim="400000"/>
          </a:ln>
        </p:spPr>
      </p:pic>
      <p:sp>
        <p:nvSpPr>
          <p:cNvPr id="733" name="Circle"/>
          <p:cNvSpPr/>
          <p:nvPr/>
        </p:nvSpPr>
        <p:spPr>
          <a:xfrm>
            <a:off x="9112391" y="7895449"/>
            <a:ext cx="250614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4" name="Circle"/>
          <p:cNvSpPr/>
          <p:nvPr/>
        </p:nvSpPr>
        <p:spPr>
          <a:xfrm>
            <a:off x="10663484" y="7895449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5" name="Circle"/>
          <p:cNvSpPr/>
          <p:nvPr/>
        </p:nvSpPr>
        <p:spPr>
          <a:xfrm>
            <a:off x="9950026" y="6680200"/>
            <a:ext cx="250615" cy="250614"/>
          </a:xfrm>
          <a:prstGeom prst="ellipse">
            <a:avLst/>
          </a:prstGeom>
          <a:solidFill>
            <a:srgbClr val="CBCBCB"/>
          </a:solidFill>
          <a:ln>
            <a:solidFill>
              <a:srgbClr val="010000"/>
            </a:solidFill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45" name="Group"/>
          <p:cNvGrpSpPr/>
          <p:nvPr/>
        </p:nvGrpSpPr>
        <p:grpSpPr>
          <a:xfrm>
            <a:off x="2508391" y="6897511"/>
            <a:ext cx="8191219" cy="1126632"/>
            <a:chOff x="0" y="0"/>
            <a:chExt cx="8191218" cy="1126631"/>
          </a:xfrm>
        </p:grpSpPr>
        <p:sp>
          <p:nvSpPr>
            <p:cNvPr id="736" name="Line"/>
            <p:cNvSpPr/>
            <p:nvPr/>
          </p:nvSpPr>
          <p:spPr>
            <a:xfrm>
              <a:off x="837635" y="0"/>
              <a:ext cx="53735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7" name="Line"/>
            <p:cNvSpPr/>
            <p:nvPr/>
          </p:nvSpPr>
          <p:spPr>
            <a:xfrm>
              <a:off x="44308" y="1124373"/>
              <a:ext cx="1298224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8" name="Line"/>
            <p:cNvSpPr/>
            <p:nvPr/>
          </p:nvSpPr>
          <p:spPr>
            <a:xfrm flipV="1">
              <a:off x="0" y="0"/>
              <a:ext cx="661529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9" name="Line"/>
            <p:cNvSpPr/>
            <p:nvPr/>
          </p:nvSpPr>
          <p:spPr>
            <a:xfrm>
              <a:off x="4258168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0" name="Line"/>
            <p:cNvSpPr/>
            <p:nvPr/>
          </p:nvSpPr>
          <p:spPr>
            <a:xfrm>
              <a:off x="3456658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1" name="Line"/>
            <p:cNvSpPr/>
            <p:nvPr/>
          </p:nvSpPr>
          <p:spPr>
            <a:xfrm flipV="1">
              <a:off x="3420533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2" name="Line"/>
            <p:cNvSpPr/>
            <p:nvPr/>
          </p:nvSpPr>
          <p:spPr>
            <a:xfrm>
              <a:off x="7656124" y="0"/>
              <a:ext cx="535095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>
              <a:off x="6854613" y="1124373"/>
              <a:ext cx="1295401" cy="225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4" name="Line"/>
            <p:cNvSpPr/>
            <p:nvPr/>
          </p:nvSpPr>
          <p:spPr>
            <a:xfrm flipV="1">
              <a:off x="6818489" y="0"/>
              <a:ext cx="659272" cy="103406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74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76266" y="8148320"/>
            <a:ext cx="295770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631875" y="8148320"/>
            <a:ext cx="313832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6197600"/>
            <a:ext cx="295769" cy="399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image.pdf" descr="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531750" y="6172200"/>
            <a:ext cx="331895" cy="401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8148320"/>
            <a:ext cx="295769" cy="3657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5" name="Group"/>
          <p:cNvGrpSpPr/>
          <p:nvPr/>
        </p:nvGrpSpPr>
        <p:grpSpPr>
          <a:xfrm>
            <a:off x="2514600" y="6807200"/>
            <a:ext cx="7435427" cy="1122116"/>
            <a:chOff x="0" y="0"/>
            <a:chExt cx="7435426" cy="1122115"/>
          </a:xfrm>
        </p:grpSpPr>
        <p:sp>
          <p:nvSpPr>
            <p:cNvPr id="751" name="Line"/>
            <p:cNvSpPr/>
            <p:nvPr/>
          </p:nvSpPr>
          <p:spPr>
            <a:xfrm>
              <a:off x="867551" y="0"/>
              <a:ext cx="2368410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2" name="Line"/>
            <p:cNvSpPr/>
            <p:nvPr/>
          </p:nvSpPr>
          <p:spPr>
            <a:xfrm flipH="1">
              <a:off x="3414324" y="0"/>
              <a:ext cx="402110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3" name="Line"/>
            <p:cNvSpPr/>
            <p:nvPr/>
          </p:nvSpPr>
          <p:spPr>
            <a:xfrm flipV="1">
              <a:off x="0" y="0"/>
              <a:ext cx="404142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4" name="Line"/>
            <p:cNvSpPr/>
            <p:nvPr/>
          </p:nvSpPr>
          <p:spPr>
            <a:xfrm flipH="1" flipV="1">
              <a:off x="4288084" y="0"/>
              <a:ext cx="2345833" cy="112211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56" name="k = 3"/>
          <p:cNvSpPr txBox="1"/>
          <p:nvPr/>
        </p:nvSpPr>
        <p:spPr>
          <a:xfrm>
            <a:off x="492384" y="8775700"/>
            <a:ext cx="570906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k = 3</a:t>
            </a:r>
          </a:p>
        </p:txBody>
      </p:sp>
      <p:sp>
        <p:nvSpPr>
          <p:cNvPr id="757" name="G"/>
          <p:cNvSpPr txBox="1"/>
          <p:nvPr/>
        </p:nvSpPr>
        <p:spPr>
          <a:xfrm>
            <a:off x="503596" y="6934200"/>
            <a:ext cx="16420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G</a:t>
            </a:r>
          </a:p>
        </p:txBody>
      </p:sp>
      <p:pic>
        <p:nvPicPr>
          <p:cNvPr id="758" name="image.pdf" descr="image.pdf"/>
          <p:cNvPicPr>
            <a:picLocks noChangeAspect="1"/>
          </p:cNvPicPr>
          <p:nvPr/>
        </p:nvPicPr>
        <p:blipFill>
          <a:blip r:embed="rId8"/>
          <a:srcRect l="74" t="212"/>
          <a:stretch>
            <a:fillRect/>
          </a:stretch>
        </p:blipFill>
        <p:spPr>
          <a:xfrm>
            <a:off x="2933700" y="8966200"/>
            <a:ext cx="6657081" cy="405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1" name="Group"/>
          <p:cNvGrpSpPr/>
          <p:nvPr/>
        </p:nvGrpSpPr>
        <p:grpSpPr>
          <a:xfrm>
            <a:off x="10528299" y="2365570"/>
            <a:ext cx="2387204" cy="1674617"/>
            <a:chOff x="50799" y="-359127"/>
            <a:chExt cx="2387202" cy="1674615"/>
          </a:xfrm>
        </p:grpSpPr>
        <p:sp>
          <p:nvSpPr>
            <p:cNvPr id="759" name="Line"/>
            <p:cNvSpPr/>
            <p:nvPr/>
          </p:nvSpPr>
          <p:spPr>
            <a:xfrm flipV="1">
              <a:off x="50799" y="-359128"/>
              <a:ext cx="1" cy="167461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0" name="Group"/>
            <p:cNvSpPr txBox="1"/>
            <p:nvPr/>
          </p:nvSpPr>
          <p:spPr>
            <a:xfrm>
              <a:off x="122965" y="70227"/>
              <a:ext cx="2315038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“no” instances of </a:t>
              </a:r>
              <a:r>
                <a:rPr cap="small"/>
                <a:t>3-Sat</a:t>
              </a:r>
            </a:p>
            <a:p>
              <a:r>
                <a:t>are solved correctly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" grpId="1" build="p" bldLvl="5" animBg="1" advAuto="0"/>
      <p:bldP spid="761" grpId="2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4" name="Re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Review</a:t>
            </a:r>
          </a:p>
        </p:txBody>
      </p:sp>
      <p:sp>
        <p:nvSpPr>
          <p:cNvPr id="765" name="Basic reduction strategi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reduction strategies.</a:t>
            </a:r>
          </a:p>
          <a:p>
            <a:pPr lvl="1"/>
            <a:r>
              <a:t>Simple equivalence: 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P</a:t>
            </a:r>
            <a:r>
              <a:t>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 sz="2200"/>
              <a:t>.</a:t>
            </a:r>
          </a:p>
          <a:p>
            <a:pPr lvl="1"/>
            <a:r>
              <a:t>Special case to general case: 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t>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 sz="2200"/>
              <a:t>.</a:t>
            </a:r>
          </a:p>
          <a:p>
            <a:pPr lvl="1"/>
            <a:r>
              <a:t>Encoding with gadgets: 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3-Sat</a:t>
            </a:r>
            <a:r>
              <a:t> </a:t>
            </a:r>
            <a:r>
              <a:rPr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t> </a:t>
            </a:r>
            <a:r>
              <a:rPr cap="small"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 sz="2200"/>
              <a:t>.</a:t>
            </a:r>
          </a:p>
          <a:p>
            <a:br>
              <a:rPr sz="2200"/>
            </a:br>
            <a:br>
              <a:rPr sz="2200"/>
            </a:br>
            <a:r>
              <a:t>Transitivity.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and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Z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then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Z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Pf idea.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Compose the two algorithms.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Ex.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Independent-Set</a:t>
            </a:r>
            <a:r>
              <a: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i="1"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Set-Cover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7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2" name="Algorithm design patterns and antipatter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 design patterns and antipatterns</a:t>
            </a:r>
          </a:p>
        </p:txBody>
      </p:sp>
      <p:sp>
        <p:nvSpPr>
          <p:cNvPr id="93" name="Algorithm design pattern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Algorithm design patterns.</a:t>
            </a:r>
          </a:p>
          <a:p>
            <a:pPr lvl="1"/>
            <a:r>
              <a:rPr dirty="0"/>
              <a:t>Greedy.</a:t>
            </a:r>
          </a:p>
          <a:p>
            <a:pPr lvl="1"/>
            <a:r>
              <a:rPr dirty="0"/>
              <a:t>Divide and conquer.</a:t>
            </a:r>
          </a:p>
          <a:p>
            <a:pPr lvl="1"/>
            <a:r>
              <a:rPr dirty="0"/>
              <a:t>Dynamic programming.</a:t>
            </a:r>
            <a:endParaRPr lang="en-GB" dirty="0"/>
          </a:p>
          <a:p>
            <a:pPr lvl="1"/>
            <a:r>
              <a:rPr lang="en-GB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Reductions</a:t>
            </a:r>
            <a:r>
              <a:rPr lang="en-GB" dirty="0">
                <a:solidFill>
                  <a:srgbClr val="D81E00"/>
                </a:solidFill>
                <a:uFill>
                  <a:solidFill>
                    <a:srgbClr val="D81E00"/>
                  </a:solidFill>
                </a:uFill>
              </a:rPr>
              <a:t>.</a:t>
            </a:r>
            <a:endParaRPr dirty="0"/>
          </a:p>
          <a:p>
            <a:pPr lvl="1"/>
            <a:r>
              <a:rPr dirty="0">
                <a:solidFill>
                  <a:srgbClr val="8A8A8A"/>
                </a:solidFill>
                <a:uFill>
                  <a:solidFill>
                    <a:srgbClr val="8A8A8A"/>
                  </a:solidFill>
                </a:uFill>
              </a:rPr>
              <a:t>Duality.</a:t>
            </a:r>
          </a:p>
          <a:p>
            <a:pPr lvl="1"/>
            <a:r>
              <a:rPr dirty="0">
                <a:solidFill>
                  <a:srgbClr val="8A8A8A"/>
                </a:solidFill>
                <a:uFill>
                  <a:solidFill>
                    <a:srgbClr val="8A8A8A"/>
                  </a:solidFill>
                </a:uFill>
              </a:rPr>
              <a:t>Local search. </a:t>
            </a:r>
          </a:p>
          <a:p>
            <a:pPr lvl="1">
              <a:defRPr>
                <a:solidFill>
                  <a:srgbClr val="8A8A8A"/>
                </a:solidFill>
                <a:uFill>
                  <a:solidFill>
                    <a:srgbClr val="8A8A8A"/>
                  </a:solidFill>
                </a:uFill>
              </a:defRPr>
            </a:pPr>
            <a:r>
              <a:rPr dirty="0"/>
              <a:t>Randomization.</a:t>
            </a:r>
          </a:p>
          <a:p>
            <a:br>
              <a:rPr dirty="0"/>
            </a:br>
            <a:br>
              <a:rPr dirty="0"/>
            </a:br>
            <a:r>
              <a:rPr dirty="0"/>
              <a:t>Algorithm design antipatterns.</a:t>
            </a:r>
          </a:p>
          <a:p>
            <a:pPr lvl="1"/>
            <a:r>
              <a:rPr b="1" dirty="0">
                <a:solidFill>
                  <a:srgbClr val="A34431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-completeness.</a:t>
            </a:r>
            <a:r>
              <a:rPr dirty="0"/>
              <a:t>			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O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dirty="0" err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i="1" baseline="429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dirty="0"/>
              <a:t> algorithm unlikely.</a:t>
            </a:r>
          </a:p>
          <a:p>
            <a:pPr lvl="1">
              <a:defRPr>
                <a:solidFill>
                  <a:srgbClr val="929292"/>
                </a:solidFill>
              </a:defRPr>
            </a:pPr>
            <a:r>
              <a:rPr b="1" dirty="0">
                <a:latin typeface="Lucida Grande"/>
                <a:ea typeface="Lucida Grande"/>
                <a:cs typeface="Lucida Grande"/>
                <a:sym typeface="Lucida Grande"/>
              </a:rPr>
              <a:t>PSPACE</a:t>
            </a:r>
            <a:r>
              <a:rPr dirty="0"/>
              <a:t>-completeness.		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O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dirty="0" err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i="1" baseline="42999" dirty="0" err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latin typeface="Times"/>
                <a:ea typeface="Times"/>
                <a:cs typeface="Times"/>
                <a:sym typeface="Times"/>
              </a:rPr>
              <a:t>) </a:t>
            </a:r>
            <a:r>
              <a:rPr dirty="0"/>
              <a:t>certification algorithm unlikely.</a:t>
            </a:r>
          </a:p>
          <a:p>
            <a:pPr lvl="1">
              <a:defRPr>
                <a:solidFill>
                  <a:srgbClr val="929292"/>
                </a:solidFill>
              </a:defRPr>
            </a:pPr>
            <a:r>
              <a:rPr dirty="0"/>
              <a:t>Undecidability.		    		No algorithm possible.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9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1" build="p" bldLvl="5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71" name="Decision, search, and optimization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Decision, search, and optimization problems</a:t>
            </a:r>
          </a:p>
        </p:txBody>
      </p:sp>
      <p:sp>
        <p:nvSpPr>
          <p:cNvPr id="772" name="Decision problem.  Does there exist a vertex cover of size ≤  k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 problem.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Does there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exist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r>
              <a:t>Search problem. 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Find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t>Optimization problem. 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Find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a vertex cover of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minimum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size.</a:t>
            </a:r>
          </a:p>
          <a:p>
            <a:br>
              <a:rPr>
                <a:solidFill>
                  <a:srgbClr val="0048AA"/>
                </a:solidFill>
              </a:rPr>
            </a:br>
            <a:r>
              <a:rPr>
                <a:solidFill>
                  <a:srgbClr val="0048AA"/>
                </a:solidFill>
              </a:rPr>
              <a:t>Goal. </a:t>
            </a:r>
            <a:r>
              <a:rPr>
                <a:solidFill>
                  <a:srgbClr val="000000"/>
                </a:solidFill>
              </a:rPr>
              <a:t>Show that all three problems poly-time reduce to one another.</a:t>
            </a:r>
          </a:p>
        </p:txBody>
      </p:sp>
      <p:sp>
        <p:nvSpPr>
          <p:cNvPr id="7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774" name="interview-white.pdf" descr="interview-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B15F03-5271-1C08-3E04-504460CAA3D6}"/>
                  </a:ext>
                </a:extLst>
              </p14:cNvPr>
              <p14:cNvContentPartPr/>
              <p14:nvPr/>
            </p14:nvContentPartPr>
            <p14:xfrm>
              <a:off x="733680" y="2957760"/>
              <a:ext cx="10356120" cy="4151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B15F03-5271-1C08-3E04-504460CAA3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320" y="2948400"/>
                <a:ext cx="10374840" cy="4170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1" build="p" bldLvl="5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77" name="Search problems vs. decision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Search problems vs. decision problems</a:t>
            </a:r>
          </a:p>
        </p:txBody>
      </p:sp>
      <p:sp>
        <p:nvSpPr>
          <p:cNvPr id="778" name="Vertex-Cover.  Does there exist a vertex cover of size ≤  k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Does there exist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r>
              <a:rPr cap="small"/>
              <a:t>Find-Vertex-Cover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Vertex-Cover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Find-Vertex-Cover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t>   </a:t>
            </a:r>
            <a:r>
              <a:rPr>
                <a:solidFill>
                  <a:srgbClr val="000000"/>
                </a:solidFill>
              </a:rPr>
              <a:t>Decision problem is a special case of search problem.  </a:t>
            </a:r>
            <a:r>
              <a:rPr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Lucida Grande"/>
              <a:ea typeface="Lucida Grande"/>
              <a:cs typeface="Lucida Grande"/>
              <a:sym typeface="Lucida Grande"/>
            </a:endParaRP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t> </a:t>
            </a:r>
          </a:p>
          <a:p>
            <a:r>
              <a:rPr>
                <a:solidFill>
                  <a:srgbClr val="000000"/>
                </a:solidFill>
              </a:rPr>
              <a:t>To find a vertex cover of size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k</a:t>
            </a:r>
            <a:r>
              <a:rPr>
                <a:solidFill>
                  <a:srgbClr val="000000"/>
                </a:solidFill>
              </a:rPr>
              <a:t> :</a:t>
            </a:r>
          </a:p>
          <a:p>
            <a:pPr lvl="1"/>
            <a:r>
              <a:t>Determine if there exists a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1"/>
            <a:r>
              <a:t>Find a vertex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t> such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{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}</a:t>
            </a:r>
            <a:r>
              <a:t> has a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− 1</a:t>
            </a:r>
            <a:r>
              <a:t>.</a:t>
            </a:r>
            <a:br/>
            <a:r>
              <a:t>(any vertex in any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k</a:t>
            </a:r>
            <a:r>
              <a:t> will have this property)</a:t>
            </a:r>
          </a:p>
          <a:p>
            <a:pPr lvl="1"/>
            <a:r>
              <a:t>Include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t> in the vertex cover.</a:t>
            </a:r>
          </a:p>
          <a:p>
            <a:pPr lvl="1"/>
            <a:r>
              <a:t>Recursively find a vertex cover of size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k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− 1</a:t>
            </a:r>
            <a:r>
              <a:t> in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latin typeface="Times"/>
                <a:ea typeface="Times"/>
                <a:cs typeface="Times"/>
                <a:sym typeface="Times"/>
              </a:rPr>
              <a:t> − {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}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7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780" name="interview-white.pdf" descr="interview-whit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3" name="Group"/>
          <p:cNvGrpSpPr/>
          <p:nvPr/>
        </p:nvGrpSpPr>
        <p:grpSpPr>
          <a:xfrm>
            <a:off x="8717324" y="8764958"/>
            <a:ext cx="3009765" cy="839911"/>
            <a:chOff x="7382" y="0"/>
            <a:chExt cx="3009763" cy="839909"/>
          </a:xfrm>
        </p:grpSpPr>
        <p:sp>
          <p:nvSpPr>
            <p:cNvPr id="781" name="delete v and all incident edges"/>
            <p:cNvSpPr txBox="1"/>
            <p:nvPr/>
          </p:nvSpPr>
          <p:spPr>
            <a:xfrm>
              <a:off x="7382" y="547809"/>
              <a:ext cx="3009764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delete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v</a:t>
              </a:r>
              <a:r>
                <a:t> and all incident edges</a:t>
              </a:r>
            </a:p>
          </p:txBody>
        </p:sp>
        <p:sp>
          <p:nvSpPr>
            <p:cNvPr id="782" name="Line"/>
            <p:cNvSpPr/>
            <p:nvPr/>
          </p:nvSpPr>
          <p:spPr>
            <a:xfrm>
              <a:off x="304998" y="0"/>
              <a:ext cx="267894" cy="480469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3F457CF-C73B-DA63-E50D-EFE6655579C2}"/>
                  </a:ext>
                </a:extLst>
              </p14:cNvPr>
              <p14:cNvContentPartPr/>
              <p14:nvPr/>
            </p14:nvContentPartPr>
            <p14:xfrm>
              <a:off x="3330720" y="3034080"/>
              <a:ext cx="7918920" cy="4288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3F457CF-C73B-DA63-E50D-EFE6655579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1360" y="3024720"/>
                <a:ext cx="7937640" cy="4307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1" build="p" bldLvl="5" animBg="1" advAuto="0"/>
      <p:bldP spid="783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Line"/>
          <p:cNvSpPr/>
          <p:nvPr/>
        </p:nvSpPr>
        <p:spPr>
          <a:xfrm flipV="1">
            <a:off x="825500" y="990492"/>
            <a:ext cx="11366500" cy="10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8" name="Optimization problems vs. search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Optimization problems vs. search problems</a:t>
            </a:r>
          </a:p>
        </p:txBody>
      </p:sp>
      <p:sp>
        <p:nvSpPr>
          <p:cNvPr id="789" name="Find-Vertex-Cover.  Find a vertex cover of size ≤  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Find-Vertex-Cover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a vertex cover of size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cap="small"/>
              <a:t>Find-Min-Vertex-Cover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a vertex cover of minimum size.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Find-Vertex-Cover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≡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Find-Min-Vertex-Cover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t>   </a:t>
            </a:r>
            <a:r>
              <a:rPr>
                <a:solidFill>
                  <a:srgbClr val="000000"/>
                </a:solidFill>
              </a:rPr>
              <a:t>Search problem is a special case of optimization problem.  </a:t>
            </a:r>
            <a:r>
              <a:rPr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Lucida Grande"/>
              <a:ea typeface="Lucida Grande"/>
              <a:cs typeface="Lucida Grande"/>
              <a:sym typeface="Lucida Grande"/>
            </a:endParaRP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</a:br>
            <a:r>
              <a:t>Pf.  </a:t>
            </a:r>
            <a:r>
              <a:rPr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</a:t>
            </a:r>
            <a:r>
              <a:rPr baseline="-5999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48AA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     </a:t>
            </a:r>
            <a:r>
              <a:rPr>
                <a:solidFill>
                  <a:srgbClr val="000000"/>
                </a:solidFill>
              </a:rPr>
              <a:t>To find vertex cover of minimum size:</a:t>
            </a:r>
          </a:p>
          <a:p>
            <a:pPr lvl="1"/>
            <a:r>
              <a:t>Binary search (or linear search) for size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baseline="31999">
                <a:latin typeface="Times"/>
                <a:ea typeface="Times"/>
                <a:cs typeface="Times"/>
                <a:sym typeface="Times"/>
              </a:rPr>
              <a:t>*</a:t>
            </a:r>
            <a:r>
              <a:t> of min vertex cover.</a:t>
            </a:r>
          </a:p>
          <a:p>
            <a:pPr lvl="1"/>
            <a:r>
              <a:t>Solve search problem for given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 baseline="31999">
                <a:latin typeface="Times"/>
                <a:ea typeface="Times"/>
                <a:cs typeface="Times"/>
                <a:sym typeface="Times"/>
              </a:rPr>
              <a:t>*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7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791" name="interview-white.pdf" descr="interview-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0" y="382872"/>
            <a:ext cx="687389" cy="468505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2F55F77-052A-E5A0-25F8-2B3F94B5FE78}"/>
                  </a:ext>
                </a:extLst>
              </p14:cNvPr>
              <p14:cNvContentPartPr/>
              <p14:nvPr/>
            </p14:nvContentPartPr>
            <p14:xfrm>
              <a:off x="1458000" y="3767760"/>
              <a:ext cx="9176760" cy="2600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2F55F77-052A-E5A0-25F8-2B3F94B5FE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8640" y="3758400"/>
                <a:ext cx="9195480" cy="2619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" grpId="1" build="p" bldLvl="5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6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7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28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29" name="8.  Intractability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2030" name="poly-time reduction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dirty="0"/>
              <a:t>poly-time reductions</a:t>
            </a:r>
          </a:p>
          <a:p>
            <a:pPr lvl="1"/>
            <a:r>
              <a:rPr dirty="0"/>
              <a:t>packing and covering problems</a:t>
            </a:r>
          </a:p>
          <a:p>
            <a:pPr lvl="1"/>
            <a:r>
              <a:rPr dirty="0"/>
              <a:t>constraint satisfaction problems</a:t>
            </a:r>
          </a:p>
          <a:p>
            <a:pPr lvl="2"/>
            <a:r>
              <a:rPr dirty="0"/>
              <a:t>graph </a:t>
            </a:r>
            <a:r>
              <a:rPr dirty="0" err="1"/>
              <a:t>colorin</a:t>
            </a:r>
            <a:r>
              <a:rPr lang="en-GB" dirty="0"/>
              <a:t>g</a:t>
            </a:r>
          </a:p>
          <a:p>
            <a:r>
              <a:rPr lang="en-GB" dirty="0">
                <a:solidFill>
                  <a:srgbClr val="D5D5D5"/>
                </a:solidFill>
              </a:rPr>
              <a:t>P vs. NP</a:t>
            </a:r>
          </a:p>
          <a:p>
            <a:pPr lvl="1"/>
            <a:r>
              <a:rPr lang="en-GB" dirty="0"/>
              <a:t>NP-complete</a:t>
            </a:r>
          </a:p>
        </p:txBody>
      </p:sp>
      <p:sp>
        <p:nvSpPr>
          <p:cNvPr id="2031" name="Section 8.7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8.7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3-Color.  Given an undirected graph G, can the nodes be colored black, white, and blue so that no adjacent nodes have the same color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3-Color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an undirected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can the nodes be colored black, white, and blue so that no adjacent nodes have the same color?</a:t>
            </a:r>
          </a:p>
        </p:txBody>
      </p:sp>
      <p:cxnSp>
        <p:nvCxnSpPr>
          <p:cNvPr id="2034" name="Connection Line"/>
          <p:cNvCxnSpPr>
            <a:stCxn id="2074" idx="0"/>
            <a:endCxn id="2075" idx="0"/>
          </p:cNvCxnSpPr>
          <p:nvPr/>
        </p:nvCxnSpPr>
        <p:spPr>
          <a:xfrm>
            <a:off x="6360160" y="5287715"/>
            <a:ext cx="866987" cy="54186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5" name="Connection Line"/>
          <p:cNvCxnSpPr>
            <a:stCxn id="2078" idx="0"/>
            <a:endCxn id="2074" idx="0"/>
          </p:cNvCxnSpPr>
          <p:nvPr/>
        </p:nvCxnSpPr>
        <p:spPr>
          <a:xfrm flipV="1">
            <a:off x="5434471" y="5287715"/>
            <a:ext cx="925690" cy="54186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6" name="Connection Line"/>
          <p:cNvCxnSpPr>
            <a:stCxn id="2084" idx="0"/>
            <a:endCxn id="2074" idx="0"/>
          </p:cNvCxnSpPr>
          <p:nvPr/>
        </p:nvCxnSpPr>
        <p:spPr>
          <a:xfrm flipH="1">
            <a:off x="6360160" y="4854222"/>
            <a:ext cx="1192108" cy="43349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7" name="Connection Line"/>
          <p:cNvCxnSpPr>
            <a:stCxn id="2079" idx="0"/>
            <a:endCxn id="2080" idx="0"/>
          </p:cNvCxnSpPr>
          <p:nvPr/>
        </p:nvCxnSpPr>
        <p:spPr>
          <a:xfrm>
            <a:off x="6360160" y="3445369"/>
            <a:ext cx="3625992" cy="2167467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8" name="Connection Line"/>
          <p:cNvCxnSpPr>
            <a:stCxn id="2083" idx="0"/>
            <a:endCxn id="2079" idx="0"/>
          </p:cNvCxnSpPr>
          <p:nvPr/>
        </p:nvCxnSpPr>
        <p:spPr>
          <a:xfrm flipV="1">
            <a:off x="2675466" y="3445369"/>
            <a:ext cx="3684695" cy="2167467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39" name="Connection Line"/>
          <p:cNvCxnSpPr>
            <a:stCxn id="2073" idx="0"/>
            <a:endCxn id="2084" idx="0"/>
          </p:cNvCxnSpPr>
          <p:nvPr/>
        </p:nvCxnSpPr>
        <p:spPr>
          <a:xfrm>
            <a:off x="6360160" y="4529102"/>
            <a:ext cx="1192108" cy="32512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0" name="Connection Line"/>
          <p:cNvCxnSpPr>
            <a:stCxn id="2073" idx="0"/>
            <a:endCxn id="2088" idx="0"/>
          </p:cNvCxnSpPr>
          <p:nvPr/>
        </p:nvCxnSpPr>
        <p:spPr>
          <a:xfrm flipH="1">
            <a:off x="5276426" y="4529102"/>
            <a:ext cx="1083735" cy="37479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1" name="Connection Line"/>
          <p:cNvCxnSpPr>
            <a:stCxn id="2088" idx="0"/>
            <a:endCxn id="2089" idx="0"/>
          </p:cNvCxnSpPr>
          <p:nvPr/>
        </p:nvCxnSpPr>
        <p:spPr>
          <a:xfrm flipH="1">
            <a:off x="4517813" y="4903893"/>
            <a:ext cx="758614" cy="708943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2" name="Connection Line"/>
          <p:cNvCxnSpPr>
            <a:stCxn id="2073" idx="0"/>
            <a:endCxn id="2079" idx="0"/>
          </p:cNvCxnSpPr>
          <p:nvPr/>
        </p:nvCxnSpPr>
        <p:spPr>
          <a:xfrm flipV="1">
            <a:off x="6360160" y="3445369"/>
            <a:ext cx="1" cy="108373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3" name="Connection Line"/>
          <p:cNvCxnSpPr>
            <a:stCxn id="2078" idx="0"/>
            <a:endCxn id="2088" idx="0"/>
          </p:cNvCxnSpPr>
          <p:nvPr/>
        </p:nvCxnSpPr>
        <p:spPr>
          <a:xfrm flipH="1" flipV="1">
            <a:off x="5276426" y="4903893"/>
            <a:ext cx="158046" cy="92569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044" name="Line"/>
          <p:cNvSpPr/>
          <p:nvPr/>
        </p:nvSpPr>
        <p:spPr>
          <a:xfrm flipH="1" flipV="1">
            <a:off x="6457244" y="3542453"/>
            <a:ext cx="1095023" cy="1168401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6" name="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3-colorability</a:t>
            </a:r>
          </a:p>
        </p:txBody>
      </p:sp>
      <p:sp>
        <p:nvSpPr>
          <p:cNvPr id="20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cxnSp>
        <p:nvCxnSpPr>
          <p:cNvPr id="2048" name="Connection Line"/>
          <p:cNvCxnSpPr>
            <a:stCxn id="2076" idx="0"/>
            <a:endCxn id="2075" idx="0"/>
          </p:cNvCxnSpPr>
          <p:nvPr/>
        </p:nvCxnSpPr>
        <p:spPr>
          <a:xfrm flipV="1">
            <a:off x="6793653" y="5829582"/>
            <a:ext cx="433494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49" name="Connection Line"/>
          <p:cNvCxnSpPr>
            <a:stCxn id="2077" idx="0"/>
            <a:endCxn id="2076" idx="0"/>
          </p:cNvCxnSpPr>
          <p:nvPr/>
        </p:nvCxnSpPr>
        <p:spPr>
          <a:xfrm>
            <a:off x="5867964" y="6588195"/>
            <a:ext cx="925690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0" name="Connection Line"/>
          <p:cNvCxnSpPr>
            <a:stCxn id="2077" idx="0"/>
            <a:endCxn id="2078" idx="0"/>
          </p:cNvCxnSpPr>
          <p:nvPr/>
        </p:nvCxnSpPr>
        <p:spPr>
          <a:xfrm flipH="1" flipV="1">
            <a:off x="5434471" y="5829582"/>
            <a:ext cx="433494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1" name="Connection Line"/>
          <p:cNvCxnSpPr>
            <a:stCxn id="2081" idx="0"/>
            <a:endCxn id="2080" idx="0"/>
          </p:cNvCxnSpPr>
          <p:nvPr/>
        </p:nvCxnSpPr>
        <p:spPr>
          <a:xfrm flipV="1">
            <a:off x="8143804" y="5612835"/>
            <a:ext cx="1842348" cy="275900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2" name="Connection Line"/>
          <p:cNvCxnSpPr>
            <a:stCxn id="2082" idx="0"/>
            <a:endCxn id="2081" idx="0"/>
          </p:cNvCxnSpPr>
          <p:nvPr/>
        </p:nvCxnSpPr>
        <p:spPr>
          <a:xfrm>
            <a:off x="4409440" y="8371840"/>
            <a:ext cx="3734365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3" name="Connection Line"/>
          <p:cNvCxnSpPr>
            <a:stCxn id="2082" idx="0"/>
            <a:endCxn id="2083" idx="0"/>
          </p:cNvCxnSpPr>
          <p:nvPr/>
        </p:nvCxnSpPr>
        <p:spPr>
          <a:xfrm flipH="1" flipV="1">
            <a:off x="2675466" y="5612835"/>
            <a:ext cx="1733975" cy="275900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4" name="Connection Line"/>
          <p:cNvCxnSpPr>
            <a:stCxn id="2085" idx="0"/>
            <a:endCxn id="2084" idx="0"/>
          </p:cNvCxnSpPr>
          <p:nvPr/>
        </p:nvCxnSpPr>
        <p:spPr>
          <a:xfrm flipH="1" flipV="1">
            <a:off x="7552267" y="4854222"/>
            <a:ext cx="591538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5" name="Connection Line"/>
          <p:cNvCxnSpPr>
            <a:stCxn id="2086" idx="0"/>
            <a:endCxn id="2085" idx="0"/>
          </p:cNvCxnSpPr>
          <p:nvPr/>
        </p:nvCxnSpPr>
        <p:spPr>
          <a:xfrm flipH="1" flipV="1">
            <a:off x="8143804" y="5612835"/>
            <a:ext cx="58703" cy="97536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6" name="Connection Line"/>
          <p:cNvCxnSpPr>
            <a:stCxn id="2086" idx="0"/>
            <a:endCxn id="2087" idx="0"/>
          </p:cNvCxnSpPr>
          <p:nvPr/>
        </p:nvCxnSpPr>
        <p:spPr>
          <a:xfrm flipH="1">
            <a:off x="7385191" y="6588195"/>
            <a:ext cx="817316" cy="75861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7" name="Connection Line"/>
          <p:cNvCxnSpPr>
            <a:stCxn id="2089" idx="0"/>
            <a:endCxn id="2090" idx="0"/>
          </p:cNvCxnSpPr>
          <p:nvPr/>
        </p:nvCxnSpPr>
        <p:spPr>
          <a:xfrm>
            <a:off x="4517813" y="5612835"/>
            <a:ext cx="216748" cy="97536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8" name="Connection Line"/>
          <p:cNvCxnSpPr>
            <a:stCxn id="2090" idx="0"/>
            <a:endCxn id="2091" idx="0"/>
          </p:cNvCxnSpPr>
          <p:nvPr/>
        </p:nvCxnSpPr>
        <p:spPr>
          <a:xfrm>
            <a:off x="4734560" y="6588195"/>
            <a:ext cx="650241" cy="80828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59" name="Connection Line"/>
          <p:cNvCxnSpPr>
            <a:stCxn id="2091" idx="0"/>
            <a:endCxn id="2092" idx="0"/>
          </p:cNvCxnSpPr>
          <p:nvPr/>
        </p:nvCxnSpPr>
        <p:spPr>
          <a:xfrm>
            <a:off x="5384800" y="7396479"/>
            <a:ext cx="916658" cy="32512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0" name="Connection Line"/>
          <p:cNvCxnSpPr>
            <a:stCxn id="2092" idx="0"/>
            <a:endCxn id="2087" idx="0"/>
          </p:cNvCxnSpPr>
          <p:nvPr/>
        </p:nvCxnSpPr>
        <p:spPr>
          <a:xfrm flipV="1">
            <a:off x="6301457" y="7346809"/>
            <a:ext cx="1083735" cy="37479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1" name="Connection Line"/>
          <p:cNvCxnSpPr>
            <a:stCxn id="2081" idx="0"/>
            <a:endCxn id="2087" idx="0"/>
          </p:cNvCxnSpPr>
          <p:nvPr/>
        </p:nvCxnSpPr>
        <p:spPr>
          <a:xfrm flipH="1" flipV="1">
            <a:off x="7385191" y="7346809"/>
            <a:ext cx="758614" cy="102503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2" name="Connection Line"/>
          <p:cNvCxnSpPr>
            <a:stCxn id="2091" idx="0"/>
            <a:endCxn id="2082" idx="0"/>
          </p:cNvCxnSpPr>
          <p:nvPr/>
        </p:nvCxnSpPr>
        <p:spPr>
          <a:xfrm flipH="1">
            <a:off x="4409440" y="7396479"/>
            <a:ext cx="975361" cy="975362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3" name="Connection Line"/>
          <p:cNvCxnSpPr>
            <a:stCxn id="2089" idx="0"/>
            <a:endCxn id="2083" idx="0"/>
          </p:cNvCxnSpPr>
          <p:nvPr/>
        </p:nvCxnSpPr>
        <p:spPr>
          <a:xfrm flipH="1">
            <a:off x="2675466" y="5612835"/>
            <a:ext cx="1842348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4" name="Connection Line"/>
          <p:cNvCxnSpPr>
            <a:stCxn id="2085" idx="0"/>
            <a:endCxn id="2080" idx="0"/>
          </p:cNvCxnSpPr>
          <p:nvPr/>
        </p:nvCxnSpPr>
        <p:spPr>
          <a:xfrm>
            <a:off x="8143804" y="5612835"/>
            <a:ext cx="1842348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5" name="Connection Line"/>
          <p:cNvCxnSpPr>
            <a:stCxn id="2076" idx="0"/>
            <a:endCxn id="2092" idx="0"/>
          </p:cNvCxnSpPr>
          <p:nvPr/>
        </p:nvCxnSpPr>
        <p:spPr>
          <a:xfrm flipH="1">
            <a:off x="6301457" y="6588195"/>
            <a:ext cx="492197" cy="113340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6" name="Connection Line"/>
          <p:cNvCxnSpPr>
            <a:stCxn id="2086" idx="0"/>
            <a:endCxn id="2075" idx="0"/>
          </p:cNvCxnSpPr>
          <p:nvPr/>
        </p:nvCxnSpPr>
        <p:spPr>
          <a:xfrm flipH="1" flipV="1">
            <a:off x="7227146" y="5829582"/>
            <a:ext cx="975361" cy="75861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067" name="Connection Line"/>
          <p:cNvCxnSpPr>
            <a:stCxn id="2077" idx="0"/>
            <a:endCxn id="2090" idx="0"/>
          </p:cNvCxnSpPr>
          <p:nvPr/>
        </p:nvCxnSpPr>
        <p:spPr>
          <a:xfrm flipH="1">
            <a:off x="4734560" y="6588195"/>
            <a:ext cx="1133405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068" name="Line"/>
          <p:cNvSpPr/>
          <p:nvPr/>
        </p:nvSpPr>
        <p:spPr>
          <a:xfrm flipV="1">
            <a:off x="5965049" y="5425440"/>
            <a:ext cx="395112" cy="1066801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9" name="Line"/>
          <p:cNvSpPr/>
          <p:nvPr/>
        </p:nvSpPr>
        <p:spPr>
          <a:xfrm flipV="1">
            <a:off x="8340231" y="5709920"/>
            <a:ext cx="1548836" cy="878276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0" name="Line"/>
          <p:cNvSpPr/>
          <p:nvPr/>
        </p:nvSpPr>
        <p:spPr>
          <a:xfrm flipH="1" flipV="1">
            <a:off x="2772551" y="5709919"/>
            <a:ext cx="2493153" cy="1670816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1" name="Line"/>
          <p:cNvSpPr/>
          <p:nvPr/>
        </p:nvSpPr>
        <p:spPr>
          <a:xfrm flipV="1">
            <a:off x="5481884" y="6685280"/>
            <a:ext cx="1214685" cy="609601"/>
          </a:xfrm>
          <a:prstGeom prst="line">
            <a:avLst/>
          </a:prstGeom>
          <a:ln w="38100">
            <a:solidFill>
              <a:srgbClr val="AAAAAA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2" name="yes instance"/>
          <p:cNvSpPr txBox="1"/>
          <p:nvPr/>
        </p:nvSpPr>
        <p:spPr>
          <a:xfrm>
            <a:off x="5472289" y="8876171"/>
            <a:ext cx="1968501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yes instance</a:t>
            </a:r>
          </a:p>
        </p:txBody>
      </p:sp>
      <p:sp>
        <p:nvSpPr>
          <p:cNvPr id="2073" name="Circle"/>
          <p:cNvSpPr/>
          <p:nvPr/>
        </p:nvSpPr>
        <p:spPr>
          <a:xfrm>
            <a:off x="6222435" y="439137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4" name="Circle"/>
          <p:cNvSpPr/>
          <p:nvPr/>
        </p:nvSpPr>
        <p:spPr>
          <a:xfrm>
            <a:off x="6222435" y="5149991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5" name="Circle"/>
          <p:cNvSpPr/>
          <p:nvPr/>
        </p:nvSpPr>
        <p:spPr>
          <a:xfrm>
            <a:off x="7089422" y="5691858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6" name="Circle"/>
          <p:cNvSpPr/>
          <p:nvPr/>
        </p:nvSpPr>
        <p:spPr>
          <a:xfrm>
            <a:off x="6655929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7" name="Circle"/>
          <p:cNvSpPr/>
          <p:nvPr/>
        </p:nvSpPr>
        <p:spPr>
          <a:xfrm>
            <a:off x="5730240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8" name="Circle"/>
          <p:cNvSpPr/>
          <p:nvPr/>
        </p:nvSpPr>
        <p:spPr>
          <a:xfrm>
            <a:off x="5296746" y="5691858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9" name="Circle"/>
          <p:cNvSpPr/>
          <p:nvPr/>
        </p:nvSpPr>
        <p:spPr>
          <a:xfrm>
            <a:off x="6222435" y="3307644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0" name="Circle"/>
          <p:cNvSpPr/>
          <p:nvPr/>
        </p:nvSpPr>
        <p:spPr>
          <a:xfrm>
            <a:off x="9848426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1" name="Circle"/>
          <p:cNvSpPr/>
          <p:nvPr/>
        </p:nvSpPr>
        <p:spPr>
          <a:xfrm>
            <a:off x="8006080" y="8234116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2" name="Circle"/>
          <p:cNvSpPr/>
          <p:nvPr/>
        </p:nvSpPr>
        <p:spPr>
          <a:xfrm>
            <a:off x="4271715" y="8234116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3" name="Circle"/>
          <p:cNvSpPr/>
          <p:nvPr/>
        </p:nvSpPr>
        <p:spPr>
          <a:xfrm>
            <a:off x="2537742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4" name="Circle"/>
          <p:cNvSpPr/>
          <p:nvPr/>
        </p:nvSpPr>
        <p:spPr>
          <a:xfrm>
            <a:off x="7414542" y="471649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5" name="Circle"/>
          <p:cNvSpPr/>
          <p:nvPr/>
        </p:nvSpPr>
        <p:spPr>
          <a:xfrm>
            <a:off x="8006080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6" name="Circle"/>
          <p:cNvSpPr/>
          <p:nvPr/>
        </p:nvSpPr>
        <p:spPr>
          <a:xfrm>
            <a:off x="8064782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7" name="Circle"/>
          <p:cNvSpPr/>
          <p:nvPr/>
        </p:nvSpPr>
        <p:spPr>
          <a:xfrm>
            <a:off x="7247466" y="7209084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8" name="Circle"/>
          <p:cNvSpPr/>
          <p:nvPr/>
        </p:nvSpPr>
        <p:spPr>
          <a:xfrm>
            <a:off x="5138702" y="4766169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9" name="Circle"/>
          <p:cNvSpPr/>
          <p:nvPr/>
        </p:nvSpPr>
        <p:spPr>
          <a:xfrm>
            <a:off x="4380088" y="547511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0" name="Circle"/>
          <p:cNvSpPr/>
          <p:nvPr/>
        </p:nvSpPr>
        <p:spPr>
          <a:xfrm>
            <a:off x="4596835" y="6450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1" name="Circle"/>
          <p:cNvSpPr/>
          <p:nvPr/>
        </p:nvSpPr>
        <p:spPr>
          <a:xfrm>
            <a:off x="5247075" y="725875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2" name="Circle"/>
          <p:cNvSpPr/>
          <p:nvPr/>
        </p:nvSpPr>
        <p:spPr>
          <a:xfrm>
            <a:off x="6163733" y="758387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113" name="Group"/>
          <p:cNvGrpSpPr/>
          <p:nvPr/>
        </p:nvGrpSpPr>
        <p:grpSpPr>
          <a:xfrm>
            <a:off x="2544092" y="3301294"/>
            <a:ext cx="7586134" cy="5201921"/>
            <a:chOff x="0" y="0"/>
            <a:chExt cx="7586133" cy="5201920"/>
          </a:xfrm>
        </p:grpSpPr>
        <p:sp>
          <p:nvSpPr>
            <p:cNvPr id="2093" name="Circle"/>
            <p:cNvSpPr/>
            <p:nvPr/>
          </p:nvSpPr>
          <p:spPr>
            <a:xfrm>
              <a:off x="3684693" y="1842346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4" name="Circle"/>
            <p:cNvSpPr/>
            <p:nvPr/>
          </p:nvSpPr>
          <p:spPr>
            <a:xfrm>
              <a:off x="4551680" y="2384213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5" name="Circle"/>
            <p:cNvSpPr/>
            <p:nvPr/>
          </p:nvSpPr>
          <p:spPr>
            <a:xfrm>
              <a:off x="4118187" y="3142826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6" name="Circle"/>
            <p:cNvSpPr/>
            <p:nvPr/>
          </p:nvSpPr>
          <p:spPr>
            <a:xfrm>
              <a:off x="3192497" y="3142826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7" name="Circle"/>
            <p:cNvSpPr/>
            <p:nvPr/>
          </p:nvSpPr>
          <p:spPr>
            <a:xfrm>
              <a:off x="2759004" y="2384213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8" name="Circle"/>
            <p:cNvSpPr/>
            <p:nvPr/>
          </p:nvSpPr>
          <p:spPr>
            <a:xfrm>
              <a:off x="3684693" y="0"/>
              <a:ext cx="275450" cy="27544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99" name="Circle"/>
            <p:cNvSpPr/>
            <p:nvPr/>
          </p:nvSpPr>
          <p:spPr>
            <a:xfrm>
              <a:off x="7310684" y="2167466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0" name="Circle"/>
            <p:cNvSpPr/>
            <p:nvPr/>
          </p:nvSpPr>
          <p:spPr>
            <a:xfrm>
              <a:off x="5468338" y="4926471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1" name="Circle"/>
            <p:cNvSpPr/>
            <p:nvPr/>
          </p:nvSpPr>
          <p:spPr>
            <a:xfrm>
              <a:off x="1733973" y="4926471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2" name="Circle"/>
            <p:cNvSpPr/>
            <p:nvPr/>
          </p:nvSpPr>
          <p:spPr>
            <a:xfrm>
              <a:off x="0" y="2167466"/>
              <a:ext cx="275449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3" name="Circle"/>
            <p:cNvSpPr/>
            <p:nvPr/>
          </p:nvSpPr>
          <p:spPr>
            <a:xfrm>
              <a:off x="3684693" y="1083733"/>
              <a:ext cx="275450" cy="275449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4" name="Circle"/>
            <p:cNvSpPr/>
            <p:nvPr/>
          </p:nvSpPr>
          <p:spPr>
            <a:xfrm>
              <a:off x="4876800" y="1408853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5" name="Circle"/>
            <p:cNvSpPr/>
            <p:nvPr/>
          </p:nvSpPr>
          <p:spPr>
            <a:xfrm>
              <a:off x="5468338" y="2167466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6" name="Circle"/>
            <p:cNvSpPr/>
            <p:nvPr/>
          </p:nvSpPr>
          <p:spPr>
            <a:xfrm>
              <a:off x="5527040" y="3142826"/>
              <a:ext cx="275450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7" name="Circle"/>
            <p:cNvSpPr/>
            <p:nvPr/>
          </p:nvSpPr>
          <p:spPr>
            <a:xfrm>
              <a:off x="4709724" y="3901440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8" name="Circle"/>
            <p:cNvSpPr/>
            <p:nvPr/>
          </p:nvSpPr>
          <p:spPr>
            <a:xfrm>
              <a:off x="2600960" y="1458524"/>
              <a:ext cx="275449" cy="27545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09" name="Circle"/>
            <p:cNvSpPr/>
            <p:nvPr/>
          </p:nvSpPr>
          <p:spPr>
            <a:xfrm>
              <a:off x="1842346" y="2167466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10" name="Circle"/>
            <p:cNvSpPr/>
            <p:nvPr/>
          </p:nvSpPr>
          <p:spPr>
            <a:xfrm>
              <a:off x="2059093" y="3142826"/>
              <a:ext cx="275450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11" name="Circle"/>
            <p:cNvSpPr/>
            <p:nvPr/>
          </p:nvSpPr>
          <p:spPr>
            <a:xfrm>
              <a:off x="2709333" y="3951110"/>
              <a:ext cx="275450" cy="275450"/>
            </a:xfrm>
            <a:prstGeom prst="ellipse">
              <a:avLst/>
            </a:prstGeom>
            <a:solidFill>
              <a:srgbClr val="0048A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12" name="Circle"/>
            <p:cNvSpPr/>
            <p:nvPr/>
          </p:nvSpPr>
          <p:spPr>
            <a:xfrm>
              <a:off x="3625991" y="4276231"/>
              <a:ext cx="275449" cy="27545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3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Intractability:  quiz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2116" name="How difficult to solve 2-Colo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How difficult to solve </a:t>
            </a:r>
            <a:r>
              <a:rPr cap="small" dirty="0"/>
              <a:t>2-Color</a:t>
            </a:r>
            <a:r>
              <a:rPr dirty="0"/>
              <a:t>?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b="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m + n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using BFS or DFS. 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b="0" i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mn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using maximum flow. 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Ω(2</a:t>
            </a:r>
            <a:r>
              <a:rPr b="0" i="1" baseline="444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using brute force.</a:t>
            </a: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Not even </a:t>
            </a:r>
            <a:r>
              <a:rPr b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Tarjan</a:t>
            </a: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knows.</a:t>
            </a:r>
          </a:p>
        </p:txBody>
      </p:sp>
      <p:sp>
        <p:nvSpPr>
          <p:cNvPr id="2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118" name="Rounded Rectangle"/>
          <p:cNvSpPr/>
          <p:nvPr/>
        </p:nvSpPr>
        <p:spPr>
          <a:xfrm>
            <a:off x="1054100" y="19304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2119" name="Rounded Rectangle"/>
          <p:cNvSpPr/>
          <p:nvPr/>
        </p:nvSpPr>
        <p:spPr>
          <a:xfrm>
            <a:off x="1054100" y="19304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cxnSp>
        <p:nvCxnSpPr>
          <p:cNvPr id="2120" name="Connection Line"/>
          <p:cNvCxnSpPr>
            <a:stCxn id="2148" idx="0"/>
            <a:endCxn id="2147" idx="0"/>
          </p:cNvCxnSpPr>
          <p:nvPr/>
        </p:nvCxnSpPr>
        <p:spPr>
          <a:xfrm flipH="1" flipV="1">
            <a:off x="7935712" y="6772910"/>
            <a:ext cx="36361" cy="102288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1" name="Connection Line"/>
          <p:cNvCxnSpPr>
            <a:stCxn id="2150" idx="0"/>
            <a:endCxn id="2147" idx="0"/>
          </p:cNvCxnSpPr>
          <p:nvPr/>
        </p:nvCxnSpPr>
        <p:spPr>
          <a:xfrm>
            <a:off x="5962603" y="6772910"/>
            <a:ext cx="1973110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2" name="Connection Line"/>
          <p:cNvCxnSpPr>
            <a:stCxn id="2149" idx="0"/>
            <a:endCxn id="2148" idx="0"/>
          </p:cNvCxnSpPr>
          <p:nvPr/>
        </p:nvCxnSpPr>
        <p:spPr>
          <a:xfrm>
            <a:off x="5962603" y="7795789"/>
            <a:ext cx="2009470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3" name="Connection Line"/>
          <p:cNvCxnSpPr>
            <a:stCxn id="2149" idx="0"/>
            <a:endCxn id="2150" idx="0"/>
          </p:cNvCxnSpPr>
          <p:nvPr/>
        </p:nvCxnSpPr>
        <p:spPr>
          <a:xfrm flipV="1">
            <a:off x="5962603" y="6772910"/>
            <a:ext cx="1" cy="102288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4" name="Connection Line"/>
          <p:cNvCxnSpPr>
            <a:stCxn id="2152" idx="0"/>
            <a:endCxn id="2125" idx="0"/>
          </p:cNvCxnSpPr>
          <p:nvPr/>
        </p:nvCxnSpPr>
        <p:spPr>
          <a:xfrm flipV="1">
            <a:off x="9734036" y="6243832"/>
            <a:ext cx="1495928" cy="3034083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125" name="Circle"/>
          <p:cNvSpPr/>
          <p:nvPr/>
        </p:nvSpPr>
        <p:spPr>
          <a:xfrm>
            <a:off x="11092239" y="610610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126" name="Connection Line"/>
          <p:cNvCxnSpPr>
            <a:stCxn id="2151" idx="0"/>
            <a:endCxn id="2125" idx="0"/>
          </p:cNvCxnSpPr>
          <p:nvPr/>
        </p:nvCxnSpPr>
        <p:spPr>
          <a:xfrm>
            <a:off x="9878110" y="4909518"/>
            <a:ext cx="1351854" cy="133431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7" name="Connection Line"/>
          <p:cNvCxnSpPr>
            <a:stCxn id="2153" idx="0"/>
            <a:endCxn id="2152" idx="0"/>
          </p:cNvCxnSpPr>
          <p:nvPr/>
        </p:nvCxnSpPr>
        <p:spPr>
          <a:xfrm>
            <a:off x="4331711" y="9277914"/>
            <a:ext cx="5402326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8" name="Connection Line"/>
          <p:cNvCxnSpPr>
            <a:stCxn id="2153" idx="0"/>
            <a:endCxn id="2154" idx="0"/>
          </p:cNvCxnSpPr>
          <p:nvPr/>
        </p:nvCxnSpPr>
        <p:spPr>
          <a:xfrm flipH="1" flipV="1">
            <a:off x="2748113" y="7350195"/>
            <a:ext cx="1583599" cy="1927720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29" name="Connection Line"/>
          <p:cNvCxnSpPr>
            <a:stCxn id="2154" idx="0"/>
            <a:endCxn id="2144" idx="0"/>
          </p:cNvCxnSpPr>
          <p:nvPr/>
        </p:nvCxnSpPr>
        <p:spPr>
          <a:xfrm flipV="1">
            <a:off x="2748113" y="4909518"/>
            <a:ext cx="1583599" cy="244067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0" name="Connection Line"/>
          <p:cNvCxnSpPr>
            <a:stCxn id="2157" idx="0"/>
            <a:endCxn id="2156" idx="0"/>
          </p:cNvCxnSpPr>
          <p:nvPr/>
        </p:nvCxnSpPr>
        <p:spPr>
          <a:xfrm flipH="1">
            <a:off x="7105085" y="6153732"/>
            <a:ext cx="1639571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1" name="Connection Line"/>
          <p:cNvCxnSpPr>
            <a:stCxn id="2155" idx="0"/>
            <a:endCxn id="2156" idx="0"/>
          </p:cNvCxnSpPr>
          <p:nvPr/>
        </p:nvCxnSpPr>
        <p:spPr>
          <a:xfrm>
            <a:off x="6816936" y="5367725"/>
            <a:ext cx="288150" cy="78600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2" name="Connection Line"/>
          <p:cNvCxnSpPr>
            <a:stCxn id="2158" idx="0"/>
            <a:endCxn id="2157" idx="0"/>
          </p:cNvCxnSpPr>
          <p:nvPr/>
        </p:nvCxnSpPr>
        <p:spPr>
          <a:xfrm flipH="1" flipV="1">
            <a:off x="8744655" y="6153732"/>
            <a:ext cx="144076" cy="2284238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3" name="Connection Line"/>
          <p:cNvCxnSpPr>
            <a:stCxn id="2155" idx="0"/>
            <a:endCxn id="2146" idx="0"/>
          </p:cNvCxnSpPr>
          <p:nvPr/>
        </p:nvCxnSpPr>
        <p:spPr>
          <a:xfrm flipH="1">
            <a:off x="5608269" y="5367725"/>
            <a:ext cx="1208668" cy="641933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4" name="Connection Line"/>
          <p:cNvCxnSpPr>
            <a:stCxn id="2146" idx="0"/>
            <a:endCxn id="2159" idx="0"/>
          </p:cNvCxnSpPr>
          <p:nvPr/>
        </p:nvCxnSpPr>
        <p:spPr>
          <a:xfrm flipH="1">
            <a:off x="4619860" y="6009657"/>
            <a:ext cx="988410" cy="1340539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5" name="Connection Line"/>
          <p:cNvCxnSpPr>
            <a:stCxn id="2159" idx="0"/>
            <a:endCxn id="2160" idx="0"/>
          </p:cNvCxnSpPr>
          <p:nvPr/>
        </p:nvCxnSpPr>
        <p:spPr>
          <a:xfrm>
            <a:off x="4619860" y="7350195"/>
            <a:ext cx="700261" cy="1087775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6" name="Connection Line"/>
          <p:cNvCxnSpPr>
            <a:stCxn id="2160" idx="0"/>
            <a:endCxn id="2158" idx="0"/>
          </p:cNvCxnSpPr>
          <p:nvPr/>
        </p:nvCxnSpPr>
        <p:spPr>
          <a:xfrm>
            <a:off x="5320120" y="8437969"/>
            <a:ext cx="3568611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7" name="Connection Line"/>
          <p:cNvCxnSpPr>
            <a:stCxn id="2152" idx="0"/>
            <a:endCxn id="2158" idx="0"/>
          </p:cNvCxnSpPr>
          <p:nvPr/>
        </p:nvCxnSpPr>
        <p:spPr>
          <a:xfrm flipH="1" flipV="1">
            <a:off x="8888730" y="8437969"/>
            <a:ext cx="845307" cy="83994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8" name="Connection Line"/>
          <p:cNvCxnSpPr>
            <a:stCxn id="2160" idx="0"/>
            <a:endCxn id="2153" idx="0"/>
          </p:cNvCxnSpPr>
          <p:nvPr/>
        </p:nvCxnSpPr>
        <p:spPr>
          <a:xfrm flipH="1">
            <a:off x="4331711" y="8437969"/>
            <a:ext cx="988410" cy="839946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39" name="Connection Line"/>
          <p:cNvCxnSpPr>
            <a:stCxn id="2159" idx="0"/>
            <a:endCxn id="2154" idx="0"/>
          </p:cNvCxnSpPr>
          <p:nvPr/>
        </p:nvCxnSpPr>
        <p:spPr>
          <a:xfrm flipH="1">
            <a:off x="2748113" y="7350195"/>
            <a:ext cx="1871748" cy="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0" name="Connection Line"/>
          <p:cNvCxnSpPr>
            <a:stCxn id="2157" idx="0"/>
            <a:endCxn id="2125" idx="0"/>
          </p:cNvCxnSpPr>
          <p:nvPr/>
        </p:nvCxnSpPr>
        <p:spPr>
          <a:xfrm>
            <a:off x="8744655" y="6153732"/>
            <a:ext cx="2485309" cy="90101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1" name="Connection Line"/>
          <p:cNvCxnSpPr>
            <a:stCxn id="2157" idx="0"/>
            <a:endCxn id="2147" idx="0"/>
          </p:cNvCxnSpPr>
          <p:nvPr/>
        </p:nvCxnSpPr>
        <p:spPr>
          <a:xfrm flipH="1">
            <a:off x="7935712" y="6153732"/>
            <a:ext cx="808944" cy="619179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2" name="Connection Line"/>
          <p:cNvCxnSpPr>
            <a:stCxn id="2150" idx="0"/>
            <a:endCxn id="2146" idx="0"/>
          </p:cNvCxnSpPr>
          <p:nvPr/>
        </p:nvCxnSpPr>
        <p:spPr>
          <a:xfrm flipH="1" flipV="1">
            <a:off x="5608269" y="6009657"/>
            <a:ext cx="354335" cy="763254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cxnSp>
        <p:nvCxnSpPr>
          <p:cNvPr id="2143" name="Connection Line"/>
          <p:cNvCxnSpPr>
            <a:stCxn id="2156" idx="0"/>
            <a:endCxn id="2150" idx="0"/>
          </p:cNvCxnSpPr>
          <p:nvPr/>
        </p:nvCxnSpPr>
        <p:spPr>
          <a:xfrm flipH="1">
            <a:off x="5962603" y="6153732"/>
            <a:ext cx="1142483" cy="619179"/>
          </a:xfrm>
          <a:prstGeom prst="straightConnector1">
            <a:avLst/>
          </a:prstGeom>
          <a:ln w="38100" cap="sq">
            <a:solidFill>
              <a:srgbClr val="AAAAAA"/>
            </a:solidFill>
            <a:miter lim="400000"/>
          </a:ln>
        </p:spPr>
      </p:cxnSp>
      <p:sp>
        <p:nvSpPr>
          <p:cNvPr id="2144" name="Circle"/>
          <p:cNvSpPr/>
          <p:nvPr/>
        </p:nvSpPr>
        <p:spPr>
          <a:xfrm>
            <a:off x="4193987" y="4771793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145" name="Connection Line"/>
          <p:cNvCxnSpPr>
            <a:stCxn id="2151" idx="0"/>
            <a:endCxn id="2144" idx="0"/>
          </p:cNvCxnSpPr>
          <p:nvPr/>
        </p:nvCxnSpPr>
        <p:spPr>
          <a:xfrm flipH="1">
            <a:off x="4331711" y="4909518"/>
            <a:ext cx="5546400" cy="1"/>
          </a:xfrm>
          <a:prstGeom prst="straightConnector1">
            <a:avLst/>
          </a:prstGeom>
          <a:ln w="38100">
            <a:solidFill>
              <a:srgbClr val="AAAAAA"/>
            </a:solidFill>
            <a:miter lim="400000"/>
          </a:ln>
        </p:spPr>
      </p:cxnSp>
      <p:sp>
        <p:nvSpPr>
          <p:cNvPr id="2146" name="Circle"/>
          <p:cNvSpPr/>
          <p:nvPr/>
        </p:nvSpPr>
        <p:spPr>
          <a:xfrm>
            <a:off x="5470545" y="5871933"/>
            <a:ext cx="275450" cy="275449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7" name="Circle"/>
          <p:cNvSpPr/>
          <p:nvPr/>
        </p:nvSpPr>
        <p:spPr>
          <a:xfrm>
            <a:off x="7797988" y="663518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8" name="Circle"/>
          <p:cNvSpPr/>
          <p:nvPr/>
        </p:nvSpPr>
        <p:spPr>
          <a:xfrm>
            <a:off x="7834348" y="765806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9" name="Circle"/>
          <p:cNvSpPr/>
          <p:nvPr/>
        </p:nvSpPr>
        <p:spPr>
          <a:xfrm>
            <a:off x="5824879" y="765806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0" name="Circle"/>
          <p:cNvSpPr/>
          <p:nvPr/>
        </p:nvSpPr>
        <p:spPr>
          <a:xfrm>
            <a:off x="5824879" y="663518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1" name="Circle"/>
          <p:cNvSpPr/>
          <p:nvPr/>
        </p:nvSpPr>
        <p:spPr>
          <a:xfrm>
            <a:off x="9740386" y="4771793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2" name="Circle"/>
          <p:cNvSpPr/>
          <p:nvPr/>
        </p:nvSpPr>
        <p:spPr>
          <a:xfrm>
            <a:off x="9596311" y="9140190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3" name="Circle"/>
          <p:cNvSpPr/>
          <p:nvPr/>
        </p:nvSpPr>
        <p:spPr>
          <a:xfrm>
            <a:off x="4193987" y="9140190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4" name="Circle"/>
          <p:cNvSpPr/>
          <p:nvPr/>
        </p:nvSpPr>
        <p:spPr>
          <a:xfrm>
            <a:off x="2610389" y="7212471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5" name="Circle"/>
          <p:cNvSpPr/>
          <p:nvPr/>
        </p:nvSpPr>
        <p:spPr>
          <a:xfrm>
            <a:off x="6679212" y="5230000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6" name="Circle"/>
          <p:cNvSpPr/>
          <p:nvPr/>
        </p:nvSpPr>
        <p:spPr>
          <a:xfrm>
            <a:off x="6967361" y="601600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7" name="Circle"/>
          <p:cNvSpPr/>
          <p:nvPr/>
        </p:nvSpPr>
        <p:spPr>
          <a:xfrm>
            <a:off x="8606931" y="6016007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8" name="Circle"/>
          <p:cNvSpPr/>
          <p:nvPr/>
        </p:nvSpPr>
        <p:spPr>
          <a:xfrm>
            <a:off x="8751006" y="830024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9" name="Circle"/>
          <p:cNvSpPr/>
          <p:nvPr/>
        </p:nvSpPr>
        <p:spPr>
          <a:xfrm>
            <a:off x="4482136" y="7212471"/>
            <a:ext cx="275449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60" name="Circle"/>
          <p:cNvSpPr/>
          <p:nvPr/>
        </p:nvSpPr>
        <p:spPr>
          <a:xfrm>
            <a:off x="5182396" y="8300245"/>
            <a:ext cx="275450" cy="275450"/>
          </a:xfrm>
          <a:prstGeom prst="ellipse">
            <a:avLst/>
          </a:prstGeom>
          <a:solidFill>
            <a:srgbClr val="CBCBCB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5C2BCF-E7F9-EA61-5F65-07C7190A36E0}"/>
                  </a:ext>
                </a:extLst>
              </p14:cNvPr>
              <p14:cNvContentPartPr/>
              <p14:nvPr/>
            </p14:nvContentPartPr>
            <p14:xfrm>
              <a:off x="1149480" y="1995840"/>
              <a:ext cx="1444680" cy="460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5C2BCF-E7F9-EA61-5F65-07C7190A36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0120" y="1986480"/>
                <a:ext cx="1463400" cy="479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" grpId="1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65" name="Application:  register allo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Application:  register allocation</a:t>
            </a:r>
          </a:p>
        </p:txBody>
      </p:sp>
      <p:sp>
        <p:nvSpPr>
          <p:cNvPr id="2166" name="Register allocation.  Assign program variables to machine registers so that no more than k registers are used and no two program variables that are needed at the same time are assigned to the same regist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Register allocation.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Assign program variables to machine registers so that</a:t>
            </a:r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 more than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registers are used and no two program variables that are needed at the same time are assigned to the same register.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Interference graph.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Nodes are program variables; edge </a:t>
            </a:r>
            <a:r>
              <a:rPr dirty="0">
                <a:solidFill>
                  <a:srgbClr val="000000"/>
                </a:solidFill>
              </a:rPr>
              <a:t>between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 dirty="0">
                <a:solidFill>
                  <a:srgbClr val="000000"/>
                </a:solidFill>
              </a:rPr>
              <a:t> and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b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dirty="0">
                <a:solidFill>
                  <a:srgbClr val="000000"/>
                </a:solidFill>
              </a:rPr>
              <a:t>if there exists an operation where both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 dirty="0">
                <a:solidFill>
                  <a:srgbClr val="000000"/>
                </a:solidFill>
              </a:rPr>
              <a:t> and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v</a:t>
            </a:r>
            <a:r>
              <a:rPr dirty="0">
                <a:solidFill>
                  <a:srgbClr val="000000"/>
                </a:solidFill>
              </a:rPr>
              <a:t> are “live” at the same time.</a:t>
            </a:r>
          </a:p>
          <a:p>
            <a:br>
              <a:rPr dirty="0">
                <a:solidFill>
                  <a:srgbClr val="000000"/>
                </a:solidFill>
              </a:rPr>
            </a:br>
            <a:r>
              <a:rPr dirty="0"/>
              <a:t>Observation.  </a:t>
            </a:r>
            <a:r>
              <a:rPr dirty="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[</a:t>
            </a:r>
            <a:r>
              <a:rPr dirty="0" err="1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Chaitin</a:t>
            </a:r>
            <a:r>
              <a:rPr dirty="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 1982]</a:t>
            </a:r>
            <a:r>
              <a:rPr dirty="0"/>
              <a:t>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Can solve register allocation problem </a:t>
            </a: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iff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interference graph is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k-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colorable.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Fact.  </a:t>
            </a:r>
            <a:r>
              <a:rPr cap="small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3-Color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baseline="-202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K-Register-Allocation</a:t>
            </a:r>
            <a:r>
              <a:rPr sz="22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 any constant </a:t>
            </a:r>
            <a:r>
              <a:rPr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 ≥  3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2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2168" name="chaitin.pdf" descr="chaitin.pdf"/>
          <p:cNvPicPr>
            <a:picLocks noChangeAspect="1"/>
          </p:cNvPicPr>
          <p:nvPr/>
        </p:nvPicPr>
        <p:blipFill>
          <a:blip r:embed="rId3"/>
          <a:srcRect l="21732" t="6818" r="18790" b="80429"/>
          <a:stretch>
            <a:fillRect/>
          </a:stretch>
        </p:blipFill>
        <p:spPr>
          <a:xfrm>
            <a:off x="3657600" y="7353300"/>
            <a:ext cx="5689600" cy="157870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590DD2F-6208-FE37-0CA5-B3E86284EED7}"/>
                  </a:ext>
                </a:extLst>
              </p14:cNvPr>
              <p14:cNvContentPartPr/>
              <p14:nvPr/>
            </p14:nvContentPartPr>
            <p14:xfrm>
              <a:off x="1681920" y="6730200"/>
              <a:ext cx="8387640" cy="80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590DD2F-6208-FE37-0CA5-B3E86284EE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2560" y="6720840"/>
                <a:ext cx="8406360" cy="9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6" grpId="1" build="p" animBg="1" advAuto="0"/>
      <p:bldP spid="2168" grpId="2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73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174" name="Theorem.  3-Sat ≤ P 3-Colo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 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3-Color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/>
            <a:r>
              <a:t>Pf.  </a:t>
            </a:r>
            <a:r>
              <a:rPr>
                <a:solidFill>
                  <a:srgbClr val="000000"/>
                </a:solidFill>
              </a:rPr>
              <a:t>Given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</a:rPr>
              <a:t> instance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, we construct an instance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3-Color</a:t>
            </a:r>
            <a:r>
              <a:rPr>
                <a:solidFill>
                  <a:srgbClr val="000000"/>
                </a:solidFill>
              </a:rPr>
              <a:t> that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is 3-colorable iff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is satisfiable.</a:t>
            </a:r>
          </a:p>
        </p:txBody>
      </p:sp>
      <p:sp>
        <p:nvSpPr>
          <p:cNvPr id="2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46F8DC-48E4-8979-BAB2-C8704ADC6E0F}"/>
                  </a:ext>
                </a:extLst>
              </p14:cNvPr>
              <p14:cNvContentPartPr/>
              <p14:nvPr/>
            </p14:nvContentPartPr>
            <p14:xfrm>
              <a:off x="2414880" y="1771560"/>
              <a:ext cx="3409920" cy="750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46F8DC-48E4-8979-BAB2-C8704ADC6E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5520" y="1762200"/>
                <a:ext cx="3428640" cy="76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4" grpId="1" build="p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78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179" name="Construc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Construction.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Create a graph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G</a:t>
            </a:r>
            <a:r>
              <a:rPr dirty="0"/>
              <a:t> with a node for each literal.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Connect each literal to its negation.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Create 3 new nodes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dirty="0"/>
              <a:t>,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dirty="0"/>
              <a:t>, and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B</a:t>
            </a:r>
            <a:r>
              <a:rPr dirty="0"/>
              <a:t>; connect them in a triangle.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Connect each literal to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B</a:t>
            </a:r>
            <a:r>
              <a:rPr dirty="0"/>
              <a:t>.</a:t>
            </a:r>
          </a:p>
          <a:p>
            <a:pPr marL="965200" lvl="1" indent="-673100">
              <a:buSzPct val="100000"/>
              <a:buFontTx/>
              <a:buAutoNum type="romanLcParenBoth"/>
            </a:pPr>
            <a:r>
              <a:rPr dirty="0"/>
              <a:t>For each clause </a:t>
            </a:r>
            <a:r>
              <a:rPr i="1" dirty="0" err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 i="1" baseline="-5999" dirty="0" err="1">
                <a:latin typeface="Times"/>
                <a:ea typeface="Times"/>
                <a:cs typeface="Times"/>
                <a:sym typeface="Times"/>
              </a:rPr>
              <a:t>j</a:t>
            </a:r>
            <a:r>
              <a:rPr dirty="0"/>
              <a:t>, add a gadget of 6 nodes and 13 edges.</a:t>
            </a:r>
          </a:p>
        </p:txBody>
      </p:sp>
      <p:sp>
        <p:nvSpPr>
          <p:cNvPr id="2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grpSp>
        <p:nvGrpSpPr>
          <p:cNvPr id="2183" name="Group"/>
          <p:cNvGrpSpPr/>
          <p:nvPr/>
        </p:nvGrpSpPr>
        <p:grpSpPr>
          <a:xfrm>
            <a:off x="5206435" y="6100515"/>
            <a:ext cx="460588" cy="460588"/>
            <a:chOff x="0" y="0"/>
            <a:chExt cx="460586" cy="460586"/>
          </a:xfrm>
        </p:grpSpPr>
        <p:sp>
          <p:nvSpPr>
            <p:cNvPr id="2181" name="Circle"/>
            <p:cNvSpPr/>
            <p:nvPr/>
          </p:nvSpPr>
          <p:spPr>
            <a:xfrm>
              <a:off x="0" y="0"/>
              <a:ext cx="460587" cy="460587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2" name="T"/>
            <p:cNvSpPr txBox="1"/>
            <p:nvPr/>
          </p:nvSpPr>
          <p:spPr>
            <a:xfrm>
              <a:off x="84697" y="87521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2186" name="Group"/>
          <p:cNvGrpSpPr/>
          <p:nvPr/>
        </p:nvGrpSpPr>
        <p:grpSpPr>
          <a:xfrm>
            <a:off x="6010204" y="7143608"/>
            <a:ext cx="442525" cy="442526"/>
            <a:chOff x="0" y="0"/>
            <a:chExt cx="442524" cy="442524"/>
          </a:xfrm>
        </p:grpSpPr>
        <p:sp>
          <p:nvSpPr>
            <p:cNvPr id="2184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5" name="B"/>
            <p:cNvSpPr txBox="1"/>
            <p:nvPr/>
          </p:nvSpPr>
          <p:spPr>
            <a:xfrm>
              <a:off x="82296" y="8018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2189" name="Group"/>
          <p:cNvGrpSpPr/>
          <p:nvPr/>
        </p:nvGrpSpPr>
        <p:grpSpPr>
          <a:xfrm>
            <a:off x="6818489" y="6118578"/>
            <a:ext cx="442525" cy="442525"/>
            <a:chOff x="0" y="0"/>
            <a:chExt cx="442524" cy="442524"/>
          </a:xfrm>
        </p:grpSpPr>
        <p:sp>
          <p:nvSpPr>
            <p:cNvPr id="2187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8" name="F"/>
            <p:cNvSpPr txBox="1"/>
            <p:nvPr/>
          </p:nvSpPr>
          <p:spPr>
            <a:xfrm>
              <a:off x="86754" y="80183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225" name="Connection Line"/>
          <p:cNvSpPr/>
          <p:nvPr/>
        </p:nvSpPr>
        <p:spPr>
          <a:xfrm>
            <a:off x="5673553" y="6332143"/>
            <a:ext cx="1138591" cy="6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26" name="Connection Line"/>
          <p:cNvSpPr/>
          <p:nvPr/>
        </p:nvSpPr>
        <p:spPr>
          <a:xfrm>
            <a:off x="5580996" y="6518520"/>
            <a:ext cx="511771" cy="665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27" name="Connection Line"/>
          <p:cNvSpPr/>
          <p:nvPr/>
        </p:nvSpPr>
        <p:spPr>
          <a:xfrm>
            <a:off x="6372397" y="6518561"/>
            <a:ext cx="526425" cy="667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193" name="Circle"/>
          <p:cNvSpPr/>
          <p:nvPr/>
        </p:nvSpPr>
        <p:spPr>
          <a:xfrm>
            <a:off x="15113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4" name="Circle"/>
          <p:cNvSpPr/>
          <p:nvPr/>
        </p:nvSpPr>
        <p:spPr>
          <a:xfrm>
            <a:off x="26035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5" name="Circle"/>
          <p:cNvSpPr/>
          <p:nvPr/>
        </p:nvSpPr>
        <p:spPr>
          <a:xfrm>
            <a:off x="3898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6" name="Circle"/>
          <p:cNvSpPr/>
          <p:nvPr/>
        </p:nvSpPr>
        <p:spPr>
          <a:xfrm>
            <a:off x="5032586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7" name="Circle"/>
          <p:cNvSpPr/>
          <p:nvPr/>
        </p:nvSpPr>
        <p:spPr>
          <a:xfrm>
            <a:off x="9867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8" name="Circle"/>
          <p:cNvSpPr/>
          <p:nvPr/>
        </p:nvSpPr>
        <p:spPr>
          <a:xfrm>
            <a:off x="11101493" y="8934026"/>
            <a:ext cx="494455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9" name="Circle"/>
          <p:cNvSpPr/>
          <p:nvPr/>
        </p:nvSpPr>
        <p:spPr>
          <a:xfrm>
            <a:off x="65024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00" name="Circle"/>
          <p:cNvSpPr/>
          <p:nvPr/>
        </p:nvSpPr>
        <p:spPr>
          <a:xfrm>
            <a:off x="7633547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209" name="Group"/>
          <p:cNvGrpSpPr/>
          <p:nvPr/>
        </p:nvGrpSpPr>
        <p:grpSpPr>
          <a:xfrm>
            <a:off x="1638300" y="9010791"/>
            <a:ext cx="9835445" cy="345441"/>
            <a:chOff x="0" y="0"/>
            <a:chExt cx="9835444" cy="345440"/>
          </a:xfrm>
        </p:grpSpPr>
        <p:pic>
          <p:nvPicPr>
            <p:cNvPr id="2201" name="image.pdf" descr="image.pdf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7008"/>
              <a:ext cx="215900" cy="2596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2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806" y="13547"/>
              <a:ext cx="230295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3" name="image.pdf" descr="image.pd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4900" y="27093"/>
              <a:ext cx="246098" cy="2596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4" name="image.pdf" descr="image.pdf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1691" y="0"/>
              <a:ext cx="259645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5" name="image.pdf" descr="image.pdf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4304" y="40640"/>
              <a:ext cx="246099" cy="259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6" name="image.pdf" descr="image.pdf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75800" y="13547"/>
              <a:ext cx="259645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7" name="image.pdf" descr="image.pdf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0216" y="40640"/>
              <a:ext cx="246098" cy="259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8" name="image.pdf" descr="image.pdf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19424" y="4516"/>
              <a:ext cx="259646" cy="3318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28" name="Connection Line"/>
          <p:cNvSpPr/>
          <p:nvPr/>
        </p:nvSpPr>
        <p:spPr>
          <a:xfrm>
            <a:off x="1991933" y="7450512"/>
            <a:ext cx="4028639" cy="1635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29" name="Connection Line"/>
          <p:cNvSpPr/>
          <p:nvPr/>
        </p:nvSpPr>
        <p:spPr>
          <a:xfrm>
            <a:off x="3072675" y="7472599"/>
            <a:ext cx="2958282" cy="1589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0" name="Connection Line"/>
          <p:cNvSpPr/>
          <p:nvPr/>
        </p:nvSpPr>
        <p:spPr>
          <a:xfrm>
            <a:off x="4336158" y="7514358"/>
            <a:ext cx="1723687" cy="1501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2213" name="Connection Line"/>
          <p:cNvCxnSpPr>
            <a:cxnSpLocks/>
            <a:stCxn id="2194" idx="2"/>
            <a:endCxn id="2193" idx="6"/>
          </p:cNvCxnSpPr>
          <p:nvPr/>
        </p:nvCxnSpPr>
        <p:spPr>
          <a:xfrm flipH="1">
            <a:off x="2005754" y="9181254"/>
            <a:ext cx="597746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14" name="Connection Line"/>
          <p:cNvCxnSpPr>
            <a:cxnSpLocks/>
            <a:stCxn id="2196" idx="2"/>
            <a:endCxn id="2195" idx="6"/>
          </p:cNvCxnSpPr>
          <p:nvPr/>
        </p:nvCxnSpPr>
        <p:spPr>
          <a:xfrm flipH="1">
            <a:off x="4393354" y="9181254"/>
            <a:ext cx="639232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15" name="Connection Line"/>
          <p:cNvCxnSpPr>
            <a:cxnSpLocks/>
            <a:stCxn id="2200" idx="2"/>
            <a:endCxn id="2199" idx="6"/>
          </p:cNvCxnSpPr>
          <p:nvPr/>
        </p:nvCxnSpPr>
        <p:spPr>
          <a:xfrm flipH="1">
            <a:off x="6996854" y="9181254"/>
            <a:ext cx="636693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16" name="Connection Line"/>
          <p:cNvCxnSpPr>
            <a:cxnSpLocks/>
            <a:stCxn id="2198" idx="2"/>
            <a:endCxn id="2197" idx="6"/>
          </p:cNvCxnSpPr>
          <p:nvPr/>
        </p:nvCxnSpPr>
        <p:spPr>
          <a:xfrm flipH="1">
            <a:off x="10362354" y="9181254"/>
            <a:ext cx="739139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231" name="Connection Line"/>
          <p:cNvSpPr/>
          <p:nvPr/>
        </p:nvSpPr>
        <p:spPr>
          <a:xfrm>
            <a:off x="6293910" y="7583763"/>
            <a:ext cx="386536" cy="1354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2" name="Connection Line"/>
          <p:cNvSpPr/>
          <p:nvPr/>
        </p:nvSpPr>
        <p:spPr>
          <a:xfrm>
            <a:off x="6384460" y="7533363"/>
            <a:ext cx="1326922" cy="1461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3" name="Connection Line"/>
          <p:cNvSpPr/>
          <p:nvPr/>
        </p:nvSpPr>
        <p:spPr>
          <a:xfrm>
            <a:off x="5396868" y="7566489"/>
            <a:ext cx="728966" cy="1391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4" name="Connection Line"/>
          <p:cNvSpPr/>
          <p:nvPr/>
        </p:nvSpPr>
        <p:spPr>
          <a:xfrm>
            <a:off x="6437642" y="7461299"/>
            <a:ext cx="3449012" cy="1613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35" name="Connection Line"/>
          <p:cNvSpPr/>
          <p:nvPr/>
        </p:nvSpPr>
        <p:spPr>
          <a:xfrm>
            <a:off x="6445970" y="7441009"/>
            <a:ext cx="4665055" cy="165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224" name="Group"/>
          <p:cNvGrpSpPr/>
          <p:nvPr/>
        </p:nvGrpSpPr>
        <p:grpSpPr>
          <a:xfrm>
            <a:off x="4328971" y="4239029"/>
            <a:ext cx="2051610" cy="704444"/>
            <a:chOff x="-1" y="0"/>
            <a:chExt cx="2051608" cy="704443"/>
          </a:xfrm>
        </p:grpSpPr>
        <p:sp>
          <p:nvSpPr>
            <p:cNvPr id="2222" name="to be described later"/>
            <p:cNvSpPr txBox="1"/>
            <p:nvPr/>
          </p:nvSpPr>
          <p:spPr>
            <a:xfrm>
              <a:off x="-2" y="518108"/>
              <a:ext cx="2051610" cy="186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to be described later</a:t>
              </a:r>
            </a:p>
          </p:txBody>
        </p:sp>
        <p:sp>
          <p:nvSpPr>
            <p:cNvPr id="2223" name="Line"/>
            <p:cNvSpPr/>
            <p:nvPr/>
          </p:nvSpPr>
          <p:spPr>
            <a:xfrm>
              <a:off x="1029503" y="0"/>
              <a:ext cx="360" cy="374740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7AC4E02-49B3-ED24-DC68-B95B10ADC33D}"/>
                  </a:ext>
                </a:extLst>
              </p14:cNvPr>
              <p14:cNvContentPartPr/>
              <p14:nvPr/>
            </p14:nvContentPartPr>
            <p14:xfrm>
              <a:off x="1209600" y="5477400"/>
              <a:ext cx="9866880" cy="4241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7AC4E02-49B3-ED24-DC68-B95B10ADC33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00240" y="5468040"/>
                <a:ext cx="9885600" cy="4260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9" grpId="1" build="p" bldLvl="5" animBg="1" advAuto="0"/>
      <p:bldP spid="2183" grpId="15" animBg="1" advAuto="0"/>
      <p:bldP spid="2186" grpId="16" animBg="1" advAuto="0"/>
      <p:bldP spid="2189" grpId="17" animBg="1" advAuto="0"/>
      <p:bldP spid="2225" grpId="18" animBg="1" advAuto="0"/>
      <p:bldP spid="2226" grpId="19" animBg="1" advAuto="0"/>
      <p:bldP spid="2227" grpId="20" animBg="1" advAuto="0"/>
      <p:bldP spid="2193" grpId="2" animBg="1" advAuto="0"/>
      <p:bldP spid="2194" grpId="3" animBg="1" advAuto="0"/>
      <p:bldP spid="2195" grpId="4" animBg="1" advAuto="0"/>
      <p:bldP spid="2196" grpId="5" animBg="1" advAuto="0"/>
      <p:bldP spid="2197" grpId="7" animBg="1" advAuto="0"/>
      <p:bldP spid="2198" grpId="8" animBg="1" advAuto="0"/>
      <p:bldP spid="2199" grpId="10" animBg="1" advAuto="0"/>
      <p:bldP spid="2200" grpId="6" animBg="1" advAuto="0"/>
      <p:bldP spid="2209" grpId="9" animBg="1" advAuto="0"/>
      <p:bldP spid="2228" grpId="21" animBg="1" advAuto="0"/>
      <p:bldP spid="2229" grpId="22" animBg="1" advAuto="0"/>
      <p:bldP spid="2230" grpId="23" animBg="1" advAuto="0"/>
      <p:bldP spid="2213" grpId="11" animBg="1" advAuto="0"/>
      <p:bldP spid="2214" grpId="12" animBg="1" advAuto="0"/>
      <p:bldP spid="2215" grpId="13" animBg="1" advAuto="0"/>
      <p:bldP spid="2216" grpId="14" animBg="1" advAuto="0"/>
      <p:bldP spid="2231" grpId="24" animBg="1" advAuto="0"/>
      <p:bldP spid="2232" grpId="25" animBg="1" advAuto="0"/>
      <p:bldP spid="2233" grpId="26" animBg="1" advAuto="0"/>
      <p:bldP spid="2234" grpId="27" animBg="1" advAuto="0"/>
      <p:bldP spid="2235" grpId="28" animBg="1" advAuto="0"/>
      <p:bldP spid="2224" grpId="29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9" name="Group"/>
          <p:cNvGrpSpPr/>
          <p:nvPr/>
        </p:nvGrpSpPr>
        <p:grpSpPr>
          <a:xfrm>
            <a:off x="5206435" y="6100515"/>
            <a:ext cx="460588" cy="460588"/>
            <a:chOff x="0" y="0"/>
            <a:chExt cx="460586" cy="460586"/>
          </a:xfrm>
        </p:grpSpPr>
        <p:sp>
          <p:nvSpPr>
            <p:cNvPr id="2237" name="Circle"/>
            <p:cNvSpPr/>
            <p:nvPr/>
          </p:nvSpPr>
          <p:spPr>
            <a:xfrm>
              <a:off x="0" y="0"/>
              <a:ext cx="460587" cy="460587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38" name="T"/>
            <p:cNvSpPr txBox="1"/>
            <p:nvPr/>
          </p:nvSpPr>
          <p:spPr>
            <a:xfrm>
              <a:off x="84697" y="87521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2242" name="Group"/>
          <p:cNvGrpSpPr/>
          <p:nvPr/>
        </p:nvGrpSpPr>
        <p:grpSpPr>
          <a:xfrm>
            <a:off x="6010204" y="7143608"/>
            <a:ext cx="442525" cy="442526"/>
            <a:chOff x="0" y="0"/>
            <a:chExt cx="442524" cy="442524"/>
          </a:xfrm>
        </p:grpSpPr>
        <p:sp>
          <p:nvSpPr>
            <p:cNvPr id="2240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41" name="B"/>
            <p:cNvSpPr txBox="1"/>
            <p:nvPr/>
          </p:nvSpPr>
          <p:spPr>
            <a:xfrm>
              <a:off x="82296" y="8018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2245" name="Group"/>
          <p:cNvGrpSpPr/>
          <p:nvPr/>
        </p:nvGrpSpPr>
        <p:grpSpPr>
          <a:xfrm>
            <a:off x="6818489" y="6118578"/>
            <a:ext cx="442525" cy="442525"/>
            <a:chOff x="0" y="0"/>
            <a:chExt cx="442524" cy="442524"/>
          </a:xfrm>
        </p:grpSpPr>
        <p:sp>
          <p:nvSpPr>
            <p:cNvPr id="2243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CBCBC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44" name="F"/>
            <p:cNvSpPr txBox="1"/>
            <p:nvPr/>
          </p:nvSpPr>
          <p:spPr>
            <a:xfrm>
              <a:off x="86754" y="80183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24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47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248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543081" cy="8178800"/>
          </a:xfrm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WLOG, assume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uFill>
                  <a:solidFill>
                    <a:srgbClr val="000000"/>
                  </a:solidFill>
                </a:uFill>
              </a:rPr>
              <a:t> is colored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rPr>
                <a:uFill>
                  <a:solidFill>
                    <a:srgbClr val="000000"/>
                  </a:solidFill>
                </a:uFill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white</a:t>
            </a:r>
            <a:r>
              <a:rPr>
                <a:uFill>
                  <a:solidFill>
                    <a:srgbClr val="000000"/>
                  </a:solidFill>
                </a:uFill>
              </a:rP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t>Consider assignment that sets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literals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(and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).</a:t>
            </a:r>
          </a:p>
          <a:p>
            <a:pPr lvl="1"/>
            <a:r>
              <a:t>(iv) ensures each literal is colored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(ii) ensures that each literal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if its negation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(and vice versa).</a:t>
            </a:r>
          </a:p>
        </p:txBody>
      </p:sp>
      <p:sp>
        <p:nvSpPr>
          <p:cNvPr id="22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grpSp>
        <p:nvGrpSpPr>
          <p:cNvPr id="2252" name="Group"/>
          <p:cNvGrpSpPr/>
          <p:nvPr/>
        </p:nvGrpSpPr>
        <p:grpSpPr>
          <a:xfrm>
            <a:off x="5206435" y="6100515"/>
            <a:ext cx="460588" cy="460588"/>
            <a:chOff x="0" y="0"/>
            <a:chExt cx="460586" cy="460586"/>
          </a:xfrm>
        </p:grpSpPr>
        <p:sp>
          <p:nvSpPr>
            <p:cNvPr id="2250" name="Circle"/>
            <p:cNvSpPr/>
            <p:nvPr/>
          </p:nvSpPr>
          <p:spPr>
            <a:xfrm>
              <a:off x="0" y="0"/>
              <a:ext cx="460587" cy="460587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51" name="T"/>
            <p:cNvSpPr txBox="1"/>
            <p:nvPr/>
          </p:nvSpPr>
          <p:spPr>
            <a:xfrm>
              <a:off x="84697" y="87521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grpSp>
        <p:nvGrpSpPr>
          <p:cNvPr id="2255" name="Group"/>
          <p:cNvGrpSpPr/>
          <p:nvPr/>
        </p:nvGrpSpPr>
        <p:grpSpPr>
          <a:xfrm>
            <a:off x="6010204" y="7143608"/>
            <a:ext cx="442525" cy="442526"/>
            <a:chOff x="0" y="0"/>
            <a:chExt cx="442524" cy="442524"/>
          </a:xfrm>
        </p:grpSpPr>
        <p:sp>
          <p:nvSpPr>
            <p:cNvPr id="2253" name="B"/>
            <p:cNvSpPr txBox="1"/>
            <p:nvPr/>
          </p:nvSpPr>
          <p:spPr>
            <a:xfrm>
              <a:off x="82296" y="8018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2254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2258" name="Group"/>
          <p:cNvGrpSpPr/>
          <p:nvPr/>
        </p:nvGrpSpPr>
        <p:grpSpPr>
          <a:xfrm>
            <a:off x="6818489" y="6118578"/>
            <a:ext cx="442525" cy="442525"/>
            <a:chOff x="0" y="0"/>
            <a:chExt cx="442524" cy="442524"/>
          </a:xfrm>
        </p:grpSpPr>
        <p:sp>
          <p:nvSpPr>
            <p:cNvPr id="2256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57" name="F"/>
            <p:cNvSpPr txBox="1"/>
            <p:nvPr/>
          </p:nvSpPr>
          <p:spPr>
            <a:xfrm>
              <a:off x="86754" y="80183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293" name="Connection Line"/>
          <p:cNvSpPr/>
          <p:nvPr/>
        </p:nvSpPr>
        <p:spPr>
          <a:xfrm>
            <a:off x="5667187" y="6332107"/>
            <a:ext cx="1144957" cy="6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4" name="Connection Line"/>
          <p:cNvSpPr/>
          <p:nvPr/>
        </p:nvSpPr>
        <p:spPr>
          <a:xfrm>
            <a:off x="5577222" y="6513609"/>
            <a:ext cx="519311" cy="675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5" name="Connection Line"/>
          <p:cNvSpPr/>
          <p:nvPr/>
        </p:nvSpPr>
        <p:spPr>
          <a:xfrm>
            <a:off x="6368580" y="6518561"/>
            <a:ext cx="530242" cy="6724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62" name="Circle"/>
          <p:cNvSpPr/>
          <p:nvPr/>
        </p:nvSpPr>
        <p:spPr>
          <a:xfrm>
            <a:off x="15113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3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9067800"/>
            <a:ext cx="215900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64" name="Circle"/>
          <p:cNvSpPr/>
          <p:nvPr/>
        </p:nvSpPr>
        <p:spPr>
          <a:xfrm>
            <a:off x="26035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5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16106" y="9024338"/>
            <a:ext cx="230295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66" name="Circle"/>
          <p:cNvSpPr/>
          <p:nvPr/>
        </p:nvSpPr>
        <p:spPr>
          <a:xfrm>
            <a:off x="3898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7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13200" y="9037884"/>
            <a:ext cx="246098" cy="259646"/>
          </a:xfrm>
          <a:prstGeom prst="rect">
            <a:avLst/>
          </a:prstGeom>
          <a:ln w="12700">
            <a:miter lim="400000"/>
          </a:ln>
        </p:spPr>
      </p:pic>
      <p:sp>
        <p:nvSpPr>
          <p:cNvPr id="2268" name="Circle"/>
          <p:cNvSpPr/>
          <p:nvPr/>
        </p:nvSpPr>
        <p:spPr>
          <a:xfrm>
            <a:off x="5032586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69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49991" y="9010791"/>
            <a:ext cx="259645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70" name="Circle"/>
          <p:cNvSpPr/>
          <p:nvPr/>
        </p:nvSpPr>
        <p:spPr>
          <a:xfrm>
            <a:off x="98679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1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2604" y="9051431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72" name="Circle"/>
          <p:cNvSpPr/>
          <p:nvPr/>
        </p:nvSpPr>
        <p:spPr>
          <a:xfrm>
            <a:off x="11101493" y="8934026"/>
            <a:ext cx="494455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3" name="image.pdf" descr="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1214100" y="9024338"/>
            <a:ext cx="259645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74" name="Circle"/>
          <p:cNvSpPr/>
          <p:nvPr/>
        </p:nvSpPr>
        <p:spPr>
          <a:xfrm>
            <a:off x="6502400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5" name="image.pdf" descr="image.pdf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608516" y="9051431"/>
            <a:ext cx="246098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276" name="Circle"/>
          <p:cNvSpPr/>
          <p:nvPr/>
        </p:nvSpPr>
        <p:spPr>
          <a:xfrm>
            <a:off x="7633547" y="8934026"/>
            <a:ext cx="494454" cy="494455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77" name="image.pdf" descr="image.pdf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757724" y="9015307"/>
            <a:ext cx="259646" cy="331894"/>
          </a:xfrm>
          <a:prstGeom prst="rect">
            <a:avLst/>
          </a:prstGeom>
          <a:ln w="12700">
            <a:miter lim="400000"/>
          </a:ln>
        </p:spPr>
      </p:pic>
      <p:sp>
        <p:nvSpPr>
          <p:cNvPr id="2296" name="Connection Line"/>
          <p:cNvSpPr/>
          <p:nvPr/>
        </p:nvSpPr>
        <p:spPr>
          <a:xfrm>
            <a:off x="1991933" y="7448191"/>
            <a:ext cx="4034353" cy="1638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7" name="Connection Line"/>
          <p:cNvSpPr/>
          <p:nvPr/>
        </p:nvSpPr>
        <p:spPr>
          <a:xfrm>
            <a:off x="3072675" y="7469687"/>
            <a:ext cx="2963703" cy="1592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8" name="Connection Line"/>
          <p:cNvSpPr/>
          <p:nvPr/>
        </p:nvSpPr>
        <p:spPr>
          <a:xfrm>
            <a:off x="4336158" y="7510305"/>
            <a:ext cx="1728339" cy="1505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cxnSp>
        <p:nvCxnSpPr>
          <p:cNvPr id="2281" name="Connection Line"/>
          <p:cNvCxnSpPr>
            <a:cxnSpLocks/>
            <a:stCxn id="2264" idx="2"/>
            <a:endCxn id="2262" idx="6"/>
          </p:cNvCxnSpPr>
          <p:nvPr/>
        </p:nvCxnSpPr>
        <p:spPr>
          <a:xfrm flipH="1">
            <a:off x="2005754" y="9181254"/>
            <a:ext cx="597746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82" name="Connection Line"/>
          <p:cNvCxnSpPr>
            <a:cxnSpLocks/>
            <a:stCxn id="2268" idx="2"/>
            <a:endCxn id="2266" idx="6"/>
          </p:cNvCxnSpPr>
          <p:nvPr/>
        </p:nvCxnSpPr>
        <p:spPr>
          <a:xfrm flipH="1">
            <a:off x="4393354" y="9181254"/>
            <a:ext cx="639232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83" name="Connection Line"/>
          <p:cNvCxnSpPr>
            <a:cxnSpLocks/>
            <a:stCxn id="2276" idx="2"/>
            <a:endCxn id="2274" idx="6"/>
          </p:cNvCxnSpPr>
          <p:nvPr/>
        </p:nvCxnSpPr>
        <p:spPr>
          <a:xfrm flipH="1">
            <a:off x="6996854" y="9181254"/>
            <a:ext cx="636693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284" name="Connection Line"/>
          <p:cNvCxnSpPr>
            <a:cxnSpLocks/>
            <a:stCxn id="2272" idx="2"/>
            <a:endCxn id="2270" idx="6"/>
          </p:cNvCxnSpPr>
          <p:nvPr/>
        </p:nvCxnSpPr>
        <p:spPr>
          <a:xfrm flipH="1">
            <a:off x="10362354" y="9181254"/>
            <a:ext cx="739139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299" name="Connection Line"/>
          <p:cNvSpPr/>
          <p:nvPr/>
        </p:nvSpPr>
        <p:spPr>
          <a:xfrm>
            <a:off x="6292207" y="7577796"/>
            <a:ext cx="388239" cy="136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0" name="Connection Line"/>
          <p:cNvSpPr/>
          <p:nvPr/>
        </p:nvSpPr>
        <p:spPr>
          <a:xfrm>
            <a:off x="6380311" y="7528794"/>
            <a:ext cx="1331071" cy="1465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1" name="Connection Line"/>
          <p:cNvSpPr/>
          <p:nvPr/>
        </p:nvSpPr>
        <p:spPr>
          <a:xfrm>
            <a:off x="5396868" y="7561037"/>
            <a:ext cx="731822" cy="1396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2" name="Connection Line"/>
          <p:cNvSpPr/>
          <p:nvPr/>
        </p:nvSpPr>
        <p:spPr>
          <a:xfrm>
            <a:off x="6432064" y="7458690"/>
            <a:ext cx="3454590" cy="1615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03" name="Connection Line"/>
          <p:cNvSpPr/>
          <p:nvPr/>
        </p:nvSpPr>
        <p:spPr>
          <a:xfrm>
            <a:off x="6440146" y="7438942"/>
            <a:ext cx="4670879" cy="1657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290" name="true"/>
          <p:cNvSpPr txBox="1"/>
          <p:nvPr/>
        </p:nvSpPr>
        <p:spPr>
          <a:xfrm>
            <a:off x="5212217" y="5768058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291" name="false"/>
          <p:cNvSpPr txBox="1"/>
          <p:nvPr/>
        </p:nvSpPr>
        <p:spPr>
          <a:xfrm>
            <a:off x="6804429" y="5764388"/>
            <a:ext cx="516435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292" name="base"/>
          <p:cNvSpPr txBox="1"/>
          <p:nvPr/>
        </p:nvSpPr>
        <p:spPr>
          <a:xfrm>
            <a:off x="5378807" y="7190175"/>
            <a:ext cx="500758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base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402CBC0-F6CF-2AC0-6A38-E052F487D2B6}"/>
                  </a:ext>
                </a:extLst>
              </p14:cNvPr>
              <p14:cNvContentPartPr/>
              <p14:nvPr/>
            </p14:nvContentPartPr>
            <p14:xfrm>
              <a:off x="765360" y="1035720"/>
              <a:ext cx="11453040" cy="8513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402CBC0-F6CF-2AC0-6A38-E052F487D2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6000" y="1026360"/>
                <a:ext cx="11471760" cy="853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8" grpId="1" build="p" bldLvl="5" animBg="1" advAuto="0"/>
      <p:bldP spid="2252" grpId="2" animBg="1" advAuto="0"/>
      <p:bldP spid="2255" grpId="4" animBg="1" advAuto="0"/>
      <p:bldP spid="2258" grpId="3" animBg="1" advAuto="0"/>
      <p:bldP spid="2290" grpId="6" animBg="1" advAuto="0"/>
      <p:bldP spid="2291" grpId="5" animBg="1" advAuto="0"/>
      <p:bldP spid="2292" grpId="7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" name="Classify problems according to computational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Classify problems according to computational requirements</a:t>
            </a:r>
          </a:p>
        </p:txBody>
      </p:sp>
      <p:sp>
        <p:nvSpPr>
          <p:cNvPr id="98" name="Q.  Which problems will we be able to solve in practic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Which problems will we be able to solve in practice?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A working definition.</a:t>
            </a:r>
            <a:r>
              <a:rPr sz="16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Those with poly-time algorithms.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  <a:t>Theory.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Definition is broad and robust.</a:t>
            </a:r>
            <a:endParaRPr>
              <a:solidFill>
                <a:srgbClr val="005493"/>
              </a:solidFill>
              <a:uFill>
                <a:solidFill>
                  <a:srgbClr val="0048AA"/>
                </a:solidFill>
              </a:uFill>
            </a:endParaRPr>
          </a:p>
          <a:p>
            <a:b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br>
              <a: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rPr>
            </a:br>
            <a:r>
              <a:t>Practice.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Poly-time algorithms scale to huge problems.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102" name="Group"/>
          <p:cNvGrpSpPr/>
          <p:nvPr/>
        </p:nvGrpSpPr>
        <p:grpSpPr>
          <a:xfrm>
            <a:off x="5880099" y="7968264"/>
            <a:ext cx="4037936" cy="615002"/>
            <a:chOff x="0" y="0"/>
            <a:chExt cx="4037934" cy="615001"/>
          </a:xfrm>
        </p:grpSpPr>
        <p:sp>
          <p:nvSpPr>
            <p:cNvPr id="100" name="constants tend to be small, e.g., 3 n 2"/>
            <p:cNvSpPr txBox="1"/>
            <p:nvPr/>
          </p:nvSpPr>
          <p:spPr>
            <a:xfrm>
              <a:off x="240453" y="0"/>
              <a:ext cx="3797482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uFill>
                    <a:solidFill>
                      <a:srgbClr val="8D3124"/>
                    </a:solidFill>
                  </a:uFill>
                </a:defRPr>
              </a:pPr>
              <a:r>
                <a:t>constants tend to be small, e.g., </a:t>
              </a:r>
              <a:r>
                <a:rPr sz="1800">
                  <a:latin typeface="Times"/>
                  <a:ea typeface="Times"/>
                  <a:cs typeface="Times"/>
                  <a:sym typeface="Times"/>
                </a:rPr>
                <a:t>3</a:t>
              </a:r>
              <a:r>
                <a:rPr sz="1800" baseline="31999">
                  <a:latin typeface="Times"/>
                  <a:ea typeface="Times"/>
                  <a:cs typeface="Times"/>
                  <a:sym typeface="Times"/>
                </a:rPr>
                <a:t>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n</a:t>
              </a:r>
              <a:r>
                <a:rPr sz="1800" baseline="31999">
                  <a:latin typeface="Times"/>
                  <a:ea typeface="Times"/>
                  <a:cs typeface="Times"/>
                  <a:sym typeface="Times"/>
                </a:rPr>
                <a:t> 2</a:t>
              </a:r>
            </a:p>
          </p:txBody>
        </p:sp>
        <p:sp>
          <p:nvSpPr>
            <p:cNvPr id="101" name="Line"/>
            <p:cNvSpPr/>
            <p:nvPr/>
          </p:nvSpPr>
          <p:spPr>
            <a:xfrm flipV="1">
              <a:off x="0" y="342575"/>
              <a:ext cx="263453" cy="272427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1" name="Group"/>
          <p:cNvGrpSpPr/>
          <p:nvPr/>
        </p:nvGrpSpPr>
        <p:grpSpPr>
          <a:xfrm>
            <a:off x="1296882" y="3616015"/>
            <a:ext cx="9913229" cy="2154866"/>
            <a:chOff x="0" y="0"/>
            <a:chExt cx="9913228" cy="2154864"/>
          </a:xfrm>
        </p:grpSpPr>
        <p:grpSp>
          <p:nvGrpSpPr>
            <p:cNvPr id="105" name="Group"/>
            <p:cNvGrpSpPr/>
            <p:nvPr/>
          </p:nvGrpSpPr>
          <p:grpSpPr>
            <a:xfrm>
              <a:off x="-1" y="1190"/>
              <a:ext cx="1494089" cy="2153675"/>
              <a:chOff x="0" y="0"/>
              <a:chExt cx="1494087" cy="2153673"/>
            </a:xfrm>
          </p:grpSpPr>
          <p:pic>
            <p:nvPicPr>
              <p:cNvPr id="103" name="220px-JohnvonNeumann-LosAlamos.gif" descr="220px-JohnvonNeumann-LosAlamos.gif"/>
              <p:cNvPicPr>
                <a:picLocks noChangeAspect="1"/>
              </p:cNvPicPr>
              <p:nvPr/>
            </p:nvPicPr>
            <p:blipFill>
              <a:blip r:embed="rId3"/>
              <a:srcRect r="15" b="8"/>
              <a:stretch>
                <a:fillRect/>
              </a:stretch>
            </p:blipFill>
            <p:spPr>
              <a:xfrm>
                <a:off x="214417" y="0"/>
                <a:ext cx="1171179" cy="1527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596" extrusionOk="0">
                    <a:moveTo>
                      <a:pt x="5327" y="0"/>
                    </a:moveTo>
                    <a:cubicBezTo>
                      <a:pt x="3795" y="0"/>
                      <a:pt x="3021" y="3"/>
                      <a:pt x="2203" y="202"/>
                    </a:cubicBezTo>
                    <a:cubicBezTo>
                      <a:pt x="1302" y="453"/>
                      <a:pt x="591" y="998"/>
                      <a:pt x="263" y="1688"/>
                    </a:cubicBezTo>
                    <a:cubicBezTo>
                      <a:pt x="2" y="2320"/>
                      <a:pt x="0" y="2913"/>
                      <a:pt x="0" y="4084"/>
                    </a:cubicBezTo>
                    <a:lnTo>
                      <a:pt x="0" y="17496"/>
                    </a:lnTo>
                    <a:cubicBezTo>
                      <a:pt x="0" y="18684"/>
                      <a:pt x="2" y="19282"/>
                      <a:pt x="263" y="19913"/>
                    </a:cubicBezTo>
                    <a:cubicBezTo>
                      <a:pt x="591" y="20604"/>
                      <a:pt x="1302" y="21149"/>
                      <a:pt x="2203" y="21400"/>
                    </a:cubicBezTo>
                    <a:cubicBezTo>
                      <a:pt x="3026" y="21600"/>
                      <a:pt x="3801" y="21596"/>
                      <a:pt x="5327" y="21596"/>
                    </a:cubicBezTo>
                    <a:lnTo>
                      <a:pt x="16253" y="21596"/>
                    </a:lnTo>
                    <a:cubicBezTo>
                      <a:pt x="17804" y="21596"/>
                      <a:pt x="18576" y="21600"/>
                      <a:pt x="19400" y="21400"/>
                    </a:cubicBezTo>
                    <a:cubicBezTo>
                      <a:pt x="20301" y="21149"/>
                      <a:pt x="21011" y="20604"/>
                      <a:pt x="21339" y="19913"/>
                    </a:cubicBezTo>
                    <a:cubicBezTo>
                      <a:pt x="21600" y="19282"/>
                      <a:pt x="21595" y="18689"/>
                      <a:pt x="21595" y="17518"/>
                    </a:cubicBezTo>
                    <a:lnTo>
                      <a:pt x="21595" y="4100"/>
                    </a:lnTo>
                    <a:cubicBezTo>
                      <a:pt x="21595" y="2912"/>
                      <a:pt x="21600" y="2320"/>
                      <a:pt x="21339" y="1688"/>
                    </a:cubicBezTo>
                    <a:cubicBezTo>
                      <a:pt x="21011" y="998"/>
                      <a:pt x="20301" y="453"/>
                      <a:pt x="19400" y="202"/>
                    </a:cubicBezTo>
                    <a:cubicBezTo>
                      <a:pt x="18576" y="2"/>
                      <a:pt x="17802" y="0"/>
                      <a:pt x="16275" y="0"/>
                    </a:cubicBezTo>
                    <a:lnTo>
                      <a:pt x="5327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04" name="von Neumann…"/>
              <p:cNvSpPr txBox="1"/>
              <p:nvPr/>
            </p:nvSpPr>
            <p:spPr>
              <a:xfrm>
                <a:off x="-1" y="1577093"/>
                <a:ext cx="1494089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von Neumann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(1953)</a:t>
                </a:r>
              </a:p>
            </p:txBody>
          </p:sp>
        </p:grpSp>
        <p:grpSp>
          <p:nvGrpSpPr>
            <p:cNvPr id="108" name="Group"/>
            <p:cNvGrpSpPr/>
            <p:nvPr/>
          </p:nvGrpSpPr>
          <p:grpSpPr>
            <a:xfrm>
              <a:off x="3427428" y="0"/>
              <a:ext cx="1261270" cy="2154865"/>
              <a:chOff x="4365" y="0"/>
              <a:chExt cx="1261268" cy="2154864"/>
            </a:xfrm>
          </p:grpSpPr>
          <p:pic>
            <p:nvPicPr>
              <p:cNvPr id="106" name="Kurt_gödel.tiff" descr="Kurt_gödel.tiff"/>
              <p:cNvPicPr>
                <a:picLocks noChangeAspect="1"/>
              </p:cNvPicPr>
              <p:nvPr/>
            </p:nvPicPr>
            <p:blipFill>
              <a:blip r:embed="rId4"/>
              <a:srcRect l="5" t="2371" r="5" b="2368"/>
              <a:stretch>
                <a:fillRect/>
              </a:stretch>
            </p:blipFill>
            <p:spPr>
              <a:xfrm>
                <a:off x="4365" y="0"/>
                <a:ext cx="1261270" cy="1530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14" y="0"/>
                    </a:moveTo>
                    <a:cubicBezTo>
                      <a:pt x="3479" y="0"/>
                      <a:pt x="2751" y="1"/>
                      <a:pt x="1985" y="202"/>
                    </a:cubicBezTo>
                    <a:cubicBezTo>
                      <a:pt x="1141" y="455"/>
                      <a:pt x="477" y="1002"/>
                      <a:pt x="170" y="1697"/>
                    </a:cubicBezTo>
                    <a:cubicBezTo>
                      <a:pt x="74" y="1946"/>
                      <a:pt x="35" y="2207"/>
                      <a:pt x="0" y="2482"/>
                    </a:cubicBezTo>
                    <a:lnTo>
                      <a:pt x="0" y="19113"/>
                    </a:lnTo>
                    <a:cubicBezTo>
                      <a:pt x="35" y="19389"/>
                      <a:pt x="74" y="19654"/>
                      <a:pt x="170" y="19903"/>
                    </a:cubicBezTo>
                    <a:cubicBezTo>
                      <a:pt x="477" y="20598"/>
                      <a:pt x="1141" y="21145"/>
                      <a:pt x="1985" y="21398"/>
                    </a:cubicBezTo>
                    <a:cubicBezTo>
                      <a:pt x="2756" y="21600"/>
                      <a:pt x="3484" y="21600"/>
                      <a:pt x="4914" y="21600"/>
                    </a:cubicBezTo>
                    <a:lnTo>
                      <a:pt x="16666" y="21600"/>
                    </a:lnTo>
                    <a:cubicBezTo>
                      <a:pt x="18118" y="21600"/>
                      <a:pt x="18844" y="21600"/>
                      <a:pt x="19615" y="21398"/>
                    </a:cubicBezTo>
                    <a:cubicBezTo>
                      <a:pt x="20459" y="21145"/>
                      <a:pt x="21123" y="20598"/>
                      <a:pt x="21430" y="19903"/>
                    </a:cubicBezTo>
                    <a:cubicBezTo>
                      <a:pt x="21526" y="19654"/>
                      <a:pt x="21565" y="19393"/>
                      <a:pt x="21600" y="19118"/>
                    </a:cubicBezTo>
                    <a:lnTo>
                      <a:pt x="21600" y="2487"/>
                    </a:lnTo>
                    <a:cubicBezTo>
                      <a:pt x="21565" y="2211"/>
                      <a:pt x="21526" y="1946"/>
                      <a:pt x="21430" y="1697"/>
                    </a:cubicBezTo>
                    <a:cubicBezTo>
                      <a:pt x="21123" y="1002"/>
                      <a:pt x="20459" y="455"/>
                      <a:pt x="19615" y="202"/>
                    </a:cubicBezTo>
                    <a:cubicBezTo>
                      <a:pt x="18844" y="0"/>
                      <a:pt x="18116" y="0"/>
                      <a:pt x="16686" y="0"/>
                    </a:cubicBezTo>
                    <a:lnTo>
                      <a:pt x="4934" y="0"/>
                    </a:lnTo>
                    <a:lnTo>
                      <a:pt x="4914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07" name="Gödel…"/>
              <p:cNvSpPr txBox="1"/>
              <p:nvPr/>
            </p:nvSpPr>
            <p:spPr>
              <a:xfrm>
                <a:off x="233624" y="1578284"/>
                <a:ext cx="773947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Gödel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(1956)</a:t>
                </a:r>
              </a:p>
            </p:txBody>
          </p:sp>
        </p:grpSp>
        <p:grpSp>
          <p:nvGrpSpPr>
            <p:cNvPr id="111" name="Group"/>
            <p:cNvGrpSpPr/>
            <p:nvPr/>
          </p:nvGrpSpPr>
          <p:grpSpPr>
            <a:xfrm>
              <a:off x="6901783" y="2381"/>
              <a:ext cx="1272779" cy="2152484"/>
              <a:chOff x="0" y="0"/>
              <a:chExt cx="1272778" cy="2152483"/>
            </a:xfrm>
          </p:grpSpPr>
          <p:pic>
            <p:nvPicPr>
              <p:cNvPr id="109" name="edmonds.jpg" descr="edmonds.jpg"/>
              <p:cNvPicPr>
                <a:picLocks noChangeAspect="1"/>
              </p:cNvPicPr>
              <p:nvPr/>
            </p:nvPicPr>
            <p:blipFill>
              <a:blip r:embed="rId5"/>
              <a:srcRect l="2766" t="1168" r="4817" b="28676"/>
              <a:stretch>
                <a:fillRect/>
              </a:stretch>
            </p:blipFill>
            <p:spPr>
              <a:xfrm>
                <a:off x="-1" y="-1"/>
                <a:ext cx="1272780" cy="15255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4" h="21597" extrusionOk="0">
                    <a:moveTo>
                      <a:pt x="5151" y="0"/>
                    </a:moveTo>
                    <a:cubicBezTo>
                      <a:pt x="3669" y="0"/>
                      <a:pt x="2920" y="-2"/>
                      <a:pt x="2128" y="208"/>
                    </a:cubicBezTo>
                    <a:cubicBezTo>
                      <a:pt x="1257" y="472"/>
                      <a:pt x="566" y="1048"/>
                      <a:pt x="249" y="1775"/>
                    </a:cubicBezTo>
                    <a:cubicBezTo>
                      <a:pt x="-3" y="2439"/>
                      <a:pt x="0" y="3066"/>
                      <a:pt x="0" y="4298"/>
                    </a:cubicBezTo>
                    <a:lnTo>
                      <a:pt x="0" y="17282"/>
                    </a:lnTo>
                    <a:cubicBezTo>
                      <a:pt x="0" y="18533"/>
                      <a:pt x="-3" y="19157"/>
                      <a:pt x="249" y="19822"/>
                    </a:cubicBezTo>
                    <a:cubicBezTo>
                      <a:pt x="566" y="20549"/>
                      <a:pt x="1257" y="21119"/>
                      <a:pt x="2128" y="21383"/>
                    </a:cubicBezTo>
                    <a:cubicBezTo>
                      <a:pt x="2924" y="21594"/>
                      <a:pt x="3675" y="21597"/>
                      <a:pt x="5151" y="21597"/>
                    </a:cubicBezTo>
                    <a:lnTo>
                      <a:pt x="16423" y="21597"/>
                    </a:lnTo>
                    <a:cubicBezTo>
                      <a:pt x="17922" y="21597"/>
                      <a:pt x="18670" y="21594"/>
                      <a:pt x="19466" y="21383"/>
                    </a:cubicBezTo>
                    <a:cubicBezTo>
                      <a:pt x="20337" y="21119"/>
                      <a:pt x="21028" y="20549"/>
                      <a:pt x="21345" y="19822"/>
                    </a:cubicBezTo>
                    <a:cubicBezTo>
                      <a:pt x="21597" y="19157"/>
                      <a:pt x="21594" y="18531"/>
                      <a:pt x="21594" y="17299"/>
                    </a:cubicBezTo>
                    <a:lnTo>
                      <a:pt x="21594" y="4315"/>
                    </a:lnTo>
                    <a:cubicBezTo>
                      <a:pt x="21594" y="3064"/>
                      <a:pt x="21597" y="2439"/>
                      <a:pt x="21345" y="1775"/>
                    </a:cubicBezTo>
                    <a:cubicBezTo>
                      <a:pt x="21028" y="1048"/>
                      <a:pt x="20337" y="472"/>
                      <a:pt x="19466" y="208"/>
                    </a:cubicBezTo>
                    <a:cubicBezTo>
                      <a:pt x="18670" y="-3"/>
                      <a:pt x="17919" y="0"/>
                      <a:pt x="16443" y="0"/>
                    </a:cubicBezTo>
                    <a:lnTo>
                      <a:pt x="5171" y="0"/>
                    </a:lnTo>
                    <a:lnTo>
                      <a:pt x="5151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0" name="Edmonds…"/>
              <p:cNvSpPr txBox="1"/>
              <p:nvPr/>
            </p:nvSpPr>
            <p:spPr>
              <a:xfrm>
                <a:off x="57066" y="1575903"/>
                <a:ext cx="1077283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Edmonds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(1965)</a:t>
                </a:r>
              </a:p>
            </p:txBody>
          </p:sp>
        </p:grpSp>
        <p:grpSp>
          <p:nvGrpSpPr>
            <p:cNvPr id="114" name="Group"/>
            <p:cNvGrpSpPr/>
            <p:nvPr/>
          </p:nvGrpSpPr>
          <p:grpSpPr>
            <a:xfrm>
              <a:off x="8643228" y="3175"/>
              <a:ext cx="1270001" cy="2151690"/>
              <a:chOff x="0" y="0"/>
              <a:chExt cx="1270000" cy="2151689"/>
            </a:xfrm>
          </p:grpSpPr>
          <p:pic>
            <p:nvPicPr>
              <p:cNvPr id="112" name="7.jpg" descr="7.jpg"/>
              <p:cNvPicPr>
                <a:picLocks noChangeAspect="1"/>
              </p:cNvPicPr>
              <p:nvPr/>
            </p:nvPicPr>
            <p:blipFill>
              <a:blip r:embed="rId6"/>
              <a:srcRect l="11219" r="28736" b="826"/>
              <a:stretch>
                <a:fillRect/>
              </a:stretch>
            </p:blipFill>
            <p:spPr>
              <a:xfrm>
                <a:off x="0" y="0"/>
                <a:ext cx="1270000" cy="1524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54" y="0"/>
                    </a:moveTo>
                    <a:cubicBezTo>
                      <a:pt x="3529" y="0"/>
                      <a:pt x="2807" y="1"/>
                      <a:pt x="2045" y="202"/>
                    </a:cubicBezTo>
                    <a:cubicBezTo>
                      <a:pt x="1207" y="457"/>
                      <a:pt x="548" y="1006"/>
                      <a:pt x="243" y="1704"/>
                    </a:cubicBezTo>
                    <a:cubicBezTo>
                      <a:pt x="0" y="2343"/>
                      <a:pt x="0" y="2945"/>
                      <a:pt x="0" y="4129"/>
                    </a:cubicBezTo>
                    <a:lnTo>
                      <a:pt x="0" y="17454"/>
                    </a:lnTo>
                    <a:cubicBezTo>
                      <a:pt x="0" y="18656"/>
                      <a:pt x="0" y="19257"/>
                      <a:pt x="243" y="19896"/>
                    </a:cubicBezTo>
                    <a:cubicBezTo>
                      <a:pt x="548" y="20594"/>
                      <a:pt x="1207" y="21143"/>
                      <a:pt x="2045" y="21398"/>
                    </a:cubicBezTo>
                    <a:cubicBezTo>
                      <a:pt x="2811" y="21600"/>
                      <a:pt x="3535" y="21600"/>
                      <a:pt x="4954" y="21600"/>
                    </a:cubicBezTo>
                    <a:lnTo>
                      <a:pt x="16625" y="21600"/>
                    </a:lnTo>
                    <a:cubicBezTo>
                      <a:pt x="18067" y="21600"/>
                      <a:pt x="18789" y="21600"/>
                      <a:pt x="19555" y="21398"/>
                    </a:cubicBezTo>
                    <a:cubicBezTo>
                      <a:pt x="20393" y="21143"/>
                      <a:pt x="21052" y="20594"/>
                      <a:pt x="21357" y="19896"/>
                    </a:cubicBezTo>
                    <a:cubicBezTo>
                      <a:pt x="21600" y="19257"/>
                      <a:pt x="21600" y="18655"/>
                      <a:pt x="21600" y="17471"/>
                    </a:cubicBezTo>
                    <a:lnTo>
                      <a:pt x="21600" y="4146"/>
                    </a:lnTo>
                    <a:cubicBezTo>
                      <a:pt x="21600" y="2944"/>
                      <a:pt x="21600" y="2343"/>
                      <a:pt x="21357" y="1704"/>
                    </a:cubicBezTo>
                    <a:cubicBezTo>
                      <a:pt x="21052" y="1006"/>
                      <a:pt x="20393" y="457"/>
                      <a:pt x="19555" y="202"/>
                    </a:cubicBezTo>
                    <a:cubicBezTo>
                      <a:pt x="18789" y="0"/>
                      <a:pt x="18065" y="0"/>
                      <a:pt x="16646" y="0"/>
                    </a:cubicBezTo>
                    <a:lnTo>
                      <a:pt x="4954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3" name="Rabin…"/>
              <p:cNvSpPr txBox="1"/>
              <p:nvPr/>
            </p:nvSpPr>
            <p:spPr>
              <a:xfrm>
                <a:off x="240657" y="1575109"/>
                <a:ext cx="773947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Rabin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(1966)</a:t>
                </a:r>
              </a:p>
            </p:txBody>
          </p:sp>
        </p:grpSp>
        <p:grpSp>
          <p:nvGrpSpPr>
            <p:cNvPr id="117" name="Group"/>
            <p:cNvGrpSpPr/>
            <p:nvPr/>
          </p:nvGrpSpPr>
          <p:grpSpPr>
            <a:xfrm>
              <a:off x="5164903" y="396"/>
              <a:ext cx="1266429" cy="2141769"/>
              <a:chOff x="0" y="0"/>
              <a:chExt cx="1266428" cy="2141767"/>
            </a:xfrm>
          </p:grpSpPr>
          <p:pic>
            <p:nvPicPr>
              <p:cNvPr id="115" name="alan-cobham.jpg" descr="alan-cobham.jpg"/>
              <p:cNvPicPr>
                <a:picLocks noChangeAspect="1"/>
              </p:cNvPicPr>
              <p:nvPr/>
            </p:nvPicPr>
            <p:blipFill>
              <a:blip r:embed="rId7"/>
              <a:srcRect l="22645" t="4136" r="12948" b="56386"/>
              <a:stretch>
                <a:fillRect/>
              </a:stretch>
            </p:blipFill>
            <p:spPr>
              <a:xfrm>
                <a:off x="0" y="0"/>
                <a:ext cx="1266429" cy="1529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6" extrusionOk="0">
                    <a:moveTo>
                      <a:pt x="4935" y="0"/>
                    </a:moveTo>
                    <a:cubicBezTo>
                      <a:pt x="3515" y="0"/>
                      <a:pt x="2796" y="3"/>
                      <a:pt x="2037" y="202"/>
                    </a:cubicBezTo>
                    <a:cubicBezTo>
                      <a:pt x="1203" y="453"/>
                      <a:pt x="548" y="995"/>
                      <a:pt x="244" y="1687"/>
                    </a:cubicBezTo>
                    <a:cubicBezTo>
                      <a:pt x="2" y="2318"/>
                      <a:pt x="0" y="2914"/>
                      <a:pt x="0" y="4085"/>
                    </a:cubicBezTo>
                    <a:lnTo>
                      <a:pt x="0" y="17494"/>
                    </a:lnTo>
                    <a:cubicBezTo>
                      <a:pt x="0" y="18683"/>
                      <a:pt x="2" y="19278"/>
                      <a:pt x="244" y="19909"/>
                    </a:cubicBezTo>
                    <a:cubicBezTo>
                      <a:pt x="548" y="20600"/>
                      <a:pt x="1203" y="21148"/>
                      <a:pt x="2037" y="21400"/>
                    </a:cubicBezTo>
                    <a:cubicBezTo>
                      <a:pt x="2800" y="21600"/>
                      <a:pt x="3520" y="21596"/>
                      <a:pt x="4935" y="21596"/>
                    </a:cubicBezTo>
                    <a:lnTo>
                      <a:pt x="16638" y="21596"/>
                    </a:lnTo>
                    <a:cubicBezTo>
                      <a:pt x="18075" y="21596"/>
                      <a:pt x="18793" y="21600"/>
                      <a:pt x="19556" y="21400"/>
                    </a:cubicBezTo>
                    <a:cubicBezTo>
                      <a:pt x="20391" y="21148"/>
                      <a:pt x="21052" y="20600"/>
                      <a:pt x="21356" y="19909"/>
                    </a:cubicBezTo>
                    <a:cubicBezTo>
                      <a:pt x="21598" y="19278"/>
                      <a:pt x="21600" y="18682"/>
                      <a:pt x="21600" y="17511"/>
                    </a:cubicBezTo>
                    <a:lnTo>
                      <a:pt x="21600" y="4102"/>
                    </a:lnTo>
                    <a:cubicBezTo>
                      <a:pt x="21600" y="2913"/>
                      <a:pt x="21598" y="2318"/>
                      <a:pt x="21356" y="1687"/>
                    </a:cubicBezTo>
                    <a:cubicBezTo>
                      <a:pt x="21052" y="995"/>
                      <a:pt x="20391" y="453"/>
                      <a:pt x="19556" y="202"/>
                    </a:cubicBezTo>
                    <a:cubicBezTo>
                      <a:pt x="18793" y="2"/>
                      <a:pt x="18080" y="0"/>
                      <a:pt x="16665" y="0"/>
                    </a:cubicBezTo>
                    <a:lnTo>
                      <a:pt x="4955" y="0"/>
                    </a:lnTo>
                    <a:lnTo>
                      <a:pt x="4935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6" name="Cobham…"/>
              <p:cNvSpPr txBox="1"/>
              <p:nvPr/>
            </p:nvSpPr>
            <p:spPr>
              <a:xfrm>
                <a:off x="113712" y="1565187"/>
                <a:ext cx="983348" cy="5765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Cobham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(1964)</a:t>
                </a:r>
              </a:p>
            </p:txBody>
          </p:sp>
        </p:grpSp>
        <p:grpSp>
          <p:nvGrpSpPr>
            <p:cNvPr id="120" name="Group"/>
            <p:cNvGrpSpPr/>
            <p:nvPr/>
          </p:nvGrpSpPr>
          <p:grpSpPr>
            <a:xfrm>
              <a:off x="1869408" y="6151"/>
              <a:ext cx="1083470" cy="2148714"/>
              <a:chOff x="0" y="1190"/>
              <a:chExt cx="1083468" cy="2148712"/>
            </a:xfrm>
          </p:grpSpPr>
          <p:pic>
            <p:nvPicPr>
              <p:cNvPr id="118" name="nash.jpg" descr="nash.jpg"/>
              <p:cNvPicPr>
                <a:picLocks noChangeAspect="1"/>
              </p:cNvPicPr>
              <p:nvPr/>
            </p:nvPicPr>
            <p:blipFill>
              <a:blip r:embed="rId8"/>
              <a:srcRect t="6" r="9" b="12"/>
              <a:stretch>
                <a:fillRect/>
              </a:stretch>
            </p:blipFill>
            <p:spPr>
              <a:xfrm>
                <a:off x="0" y="1190"/>
                <a:ext cx="1083469" cy="1518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20" y="0"/>
                    </a:moveTo>
                    <a:cubicBezTo>
                      <a:pt x="3583" y="18"/>
                      <a:pt x="2958" y="60"/>
                      <a:pt x="2397" y="186"/>
                    </a:cubicBezTo>
                    <a:cubicBezTo>
                      <a:pt x="1415" y="442"/>
                      <a:pt x="642" y="993"/>
                      <a:pt x="285" y="1694"/>
                    </a:cubicBezTo>
                    <a:cubicBezTo>
                      <a:pt x="0" y="2335"/>
                      <a:pt x="0" y="2940"/>
                      <a:pt x="0" y="4128"/>
                    </a:cubicBezTo>
                    <a:lnTo>
                      <a:pt x="0" y="17455"/>
                    </a:lnTo>
                    <a:cubicBezTo>
                      <a:pt x="0" y="18661"/>
                      <a:pt x="0" y="19265"/>
                      <a:pt x="285" y="19906"/>
                    </a:cubicBezTo>
                    <a:cubicBezTo>
                      <a:pt x="642" y="20607"/>
                      <a:pt x="1415" y="21158"/>
                      <a:pt x="2397" y="21414"/>
                    </a:cubicBezTo>
                    <a:cubicBezTo>
                      <a:pt x="2958" y="21541"/>
                      <a:pt x="3579" y="21582"/>
                      <a:pt x="4312" y="21600"/>
                    </a:cubicBezTo>
                    <a:lnTo>
                      <a:pt x="17280" y="21600"/>
                    </a:lnTo>
                    <a:cubicBezTo>
                      <a:pt x="18020" y="21582"/>
                      <a:pt x="18641" y="21541"/>
                      <a:pt x="19203" y="21414"/>
                    </a:cubicBezTo>
                    <a:cubicBezTo>
                      <a:pt x="20185" y="21158"/>
                      <a:pt x="20958" y="20607"/>
                      <a:pt x="21315" y="19906"/>
                    </a:cubicBezTo>
                    <a:cubicBezTo>
                      <a:pt x="21600" y="19265"/>
                      <a:pt x="21600" y="18666"/>
                      <a:pt x="21600" y="17478"/>
                    </a:cubicBezTo>
                    <a:lnTo>
                      <a:pt x="21600" y="4145"/>
                    </a:lnTo>
                    <a:cubicBezTo>
                      <a:pt x="21600" y="2939"/>
                      <a:pt x="21600" y="2335"/>
                      <a:pt x="21315" y="1694"/>
                    </a:cubicBezTo>
                    <a:cubicBezTo>
                      <a:pt x="20958" y="993"/>
                      <a:pt x="20185" y="442"/>
                      <a:pt x="19203" y="186"/>
                    </a:cubicBezTo>
                    <a:cubicBezTo>
                      <a:pt x="18642" y="59"/>
                      <a:pt x="18021" y="18"/>
                      <a:pt x="17288" y="0"/>
                    </a:cubicBezTo>
                    <a:lnTo>
                      <a:pt x="4320" y="0"/>
                    </a:lnTo>
                    <a:close/>
                  </a:path>
                </a:pathLst>
              </a:custGeom>
              <a:ln w="12700" cap="flat">
                <a:noFill/>
                <a:round/>
              </a:ln>
              <a:effectLst/>
            </p:spPr>
          </p:pic>
          <p:sp>
            <p:nvSpPr>
              <p:cNvPr id="119" name="Nash…"/>
              <p:cNvSpPr txBox="1"/>
              <p:nvPr/>
            </p:nvSpPr>
            <p:spPr>
              <a:xfrm>
                <a:off x="110879" y="1573323"/>
                <a:ext cx="773946" cy="5765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/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Nash</a:t>
                </a:r>
              </a:p>
              <a:p>
                <a:pPr marL="58702" marR="58702" defTabSz="1295400">
                  <a:lnSpc>
                    <a:spcPct val="120000"/>
                  </a:lnSpc>
                  <a:buClrTx/>
                  <a:buFontTx/>
                  <a:tabLst/>
                  <a:defRPr sz="14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(1955)</a:t>
                </a:r>
              </a:p>
            </p:txBody>
          </p:sp>
        </p:grpSp>
      </p:grpSp>
      <p:grpSp>
        <p:nvGrpSpPr>
          <p:cNvPr id="124" name="Group"/>
          <p:cNvGrpSpPr/>
          <p:nvPr/>
        </p:nvGrpSpPr>
        <p:grpSpPr>
          <a:xfrm>
            <a:off x="6253496" y="6412278"/>
            <a:ext cx="5124649" cy="615002"/>
            <a:chOff x="0" y="0"/>
            <a:chExt cx="5124647" cy="615001"/>
          </a:xfrm>
        </p:grpSpPr>
        <p:sp>
          <p:nvSpPr>
            <p:cNvPr id="122" name="Turing machine, word RAM, uniform circuits, …"/>
            <p:cNvSpPr txBox="1"/>
            <p:nvPr/>
          </p:nvSpPr>
          <p:spPr>
            <a:xfrm>
              <a:off x="240453" y="0"/>
              <a:ext cx="4884195" cy="287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uFill>
                    <a:solidFill>
                      <a:srgbClr val="8D3124"/>
                    </a:solidFill>
                  </a:uFill>
                </a:defRPr>
              </a:lvl1pPr>
            </a:lstStyle>
            <a:p>
              <a:r>
                <a:t>Turing machine, word RAM, uniform circuits, …</a:t>
              </a:r>
            </a:p>
          </p:txBody>
        </p:sp>
        <p:sp>
          <p:nvSpPr>
            <p:cNvPr id="123" name="Line"/>
            <p:cNvSpPr/>
            <p:nvPr/>
          </p:nvSpPr>
          <p:spPr>
            <a:xfrm flipV="1">
              <a:off x="0" y="342575"/>
              <a:ext cx="263453" cy="272427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1" build="p" animBg="1" advAuto="0"/>
      <p:bldP spid="102" grpId="4" animBg="1" advAuto="0"/>
      <p:bldP spid="121" grpId="2" animBg="1" advAuto="0"/>
      <p:bldP spid="124" grpId="3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06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307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543082" cy="8178800"/>
          </a:xfrm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WLOG, assume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uFill>
                  <a:solidFill>
                    <a:srgbClr val="000000"/>
                  </a:solidFill>
                </a:uFill>
              </a:rPr>
              <a:t> is colored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rPr>
                <a:uFill>
                  <a:solidFill>
                    <a:srgbClr val="000000"/>
                  </a:solidFill>
                </a:uFill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white</a:t>
            </a:r>
            <a:r>
              <a:rPr>
                <a:uFill>
                  <a:solidFill>
                    <a:srgbClr val="000000"/>
                  </a:solidFill>
                </a:uFill>
              </a:rP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t>Consider assignment that sets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literals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(and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).</a:t>
            </a:r>
          </a:p>
          <a:p>
            <a:pPr lvl="1"/>
            <a:r>
              <a:t>(iv) ensures each literal is colored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(ii) ensures that each literal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if its negation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(and vice versa).</a:t>
            </a:r>
          </a:p>
          <a:p>
            <a:pPr lvl="1"/>
            <a:r>
              <a:t>(v) ensures at least one literal in each clause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.</a:t>
            </a:r>
          </a:p>
        </p:txBody>
      </p:sp>
      <p:sp>
        <p:nvSpPr>
          <p:cNvPr id="23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2309" name="Rectangle"/>
          <p:cNvSpPr/>
          <p:nvPr/>
        </p:nvSpPr>
        <p:spPr>
          <a:xfrm>
            <a:off x="2099733" y="7222631"/>
            <a:ext cx="7107486" cy="2246490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0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1" name="Circle"/>
          <p:cNvSpPr/>
          <p:nvPr/>
        </p:nvSpPr>
        <p:spPr>
          <a:xfrm>
            <a:off x="8343900" y="8800817"/>
            <a:ext cx="431800" cy="431801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12" name="Connection Line"/>
          <p:cNvCxnSpPr>
            <a:cxnSpLocks/>
            <a:stCxn id="2310" idx="6"/>
            <a:endCxn id="2311" idx="2"/>
          </p:cNvCxnSpPr>
          <p:nvPr/>
        </p:nvCxnSpPr>
        <p:spPr>
          <a:xfrm>
            <a:off x="5740400" y="9016718"/>
            <a:ext cx="2603500" cy="0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13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4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15" name="Line"/>
          <p:cNvSpPr/>
          <p:nvPr/>
        </p:nvSpPr>
        <p:spPr>
          <a:xfrm flipH="1" flipV="1">
            <a:off x="2675184" y="6876344"/>
            <a:ext cx="34150" cy="745913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18" name="Group"/>
          <p:cNvGrpSpPr/>
          <p:nvPr/>
        </p:nvGrpSpPr>
        <p:grpSpPr>
          <a:xfrm>
            <a:off x="977900" y="8800817"/>
            <a:ext cx="431800" cy="431801"/>
            <a:chOff x="0" y="0"/>
            <a:chExt cx="431800" cy="431800"/>
          </a:xfrm>
        </p:grpSpPr>
        <p:sp>
          <p:nvSpPr>
            <p:cNvPr id="2316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17" name="T"/>
            <p:cNvSpPr txBox="1"/>
            <p:nvPr/>
          </p:nvSpPr>
          <p:spPr>
            <a:xfrm>
              <a:off x="55911" y="75668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319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51" name="Connection Line"/>
          <p:cNvSpPr/>
          <p:nvPr/>
        </p:nvSpPr>
        <p:spPr>
          <a:xfrm>
            <a:off x="1409832" y="9016717"/>
            <a:ext cx="107301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21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8A8A8A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22" name="Connection Line"/>
          <p:cNvCxnSpPr>
            <a:cxnSpLocks/>
            <a:stCxn id="2310" idx="2"/>
            <a:endCxn id="2319" idx="6"/>
          </p:cNvCxnSpPr>
          <p:nvPr/>
        </p:nvCxnSpPr>
        <p:spPr>
          <a:xfrm flipH="1">
            <a:off x="2921000" y="9016718"/>
            <a:ext cx="2387600" cy="0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23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24" name="Connection Line"/>
          <p:cNvCxnSpPr>
            <a:cxnSpLocks/>
            <a:stCxn id="2319" idx="0"/>
            <a:endCxn id="2321" idx="4"/>
          </p:cNvCxnSpPr>
          <p:nvPr/>
        </p:nvCxnSpPr>
        <p:spPr>
          <a:xfrm flipV="1">
            <a:off x="2705100" y="8051800"/>
            <a:ext cx="0" cy="749017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cxnSp>
        <p:nvCxnSpPr>
          <p:cNvPr id="2325" name="Connection Line"/>
          <p:cNvCxnSpPr>
            <a:cxnSpLocks/>
            <a:stCxn id="2310" idx="0"/>
            <a:endCxn id="2313" idx="4"/>
          </p:cNvCxnSpPr>
          <p:nvPr/>
        </p:nvCxnSpPr>
        <p:spPr>
          <a:xfrm flipV="1">
            <a:off x="5524500" y="8051800"/>
            <a:ext cx="0" cy="749017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cxnSp>
        <p:nvCxnSpPr>
          <p:cNvPr id="2326" name="Connection Line"/>
          <p:cNvCxnSpPr>
            <a:cxnSpLocks/>
            <a:stCxn id="2311" idx="0"/>
            <a:endCxn id="2314" idx="4"/>
          </p:cNvCxnSpPr>
          <p:nvPr/>
        </p:nvCxnSpPr>
        <p:spPr>
          <a:xfrm flipV="1">
            <a:off x="8559800" y="8051800"/>
            <a:ext cx="0" cy="749017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27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28" name="Connection Line"/>
          <p:cNvCxnSpPr>
            <a:cxnSpLocks/>
            <a:stCxn id="2313" idx="0"/>
            <a:endCxn id="2327" idx="4"/>
          </p:cNvCxnSpPr>
          <p:nvPr/>
        </p:nvCxnSpPr>
        <p:spPr>
          <a:xfrm flipV="1">
            <a:off x="5524500" y="6984154"/>
            <a:ext cx="1411" cy="635846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sp>
        <p:nvSpPr>
          <p:cNvPr id="2329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30" name="Connection Line"/>
          <p:cNvCxnSpPr>
            <a:cxnSpLocks/>
            <a:stCxn id="2314" idx="0"/>
            <a:endCxn id="2329" idx="4"/>
          </p:cNvCxnSpPr>
          <p:nvPr/>
        </p:nvCxnSpPr>
        <p:spPr>
          <a:xfrm flipH="1" flipV="1">
            <a:off x="8553027" y="6984154"/>
            <a:ext cx="6773" cy="635846"/>
          </a:xfrm>
          <a:prstGeom prst="straightConnector1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</p:cxnSp>
      <p:grpSp>
        <p:nvGrpSpPr>
          <p:cNvPr id="2333" name="Group"/>
          <p:cNvGrpSpPr/>
          <p:nvPr/>
        </p:nvGrpSpPr>
        <p:grpSpPr>
          <a:xfrm>
            <a:off x="10083800" y="8800817"/>
            <a:ext cx="431800" cy="431801"/>
            <a:chOff x="0" y="0"/>
            <a:chExt cx="431800" cy="431800"/>
          </a:xfrm>
        </p:grpSpPr>
        <p:sp>
          <p:nvSpPr>
            <p:cNvPr id="2331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2" name="F"/>
            <p:cNvSpPr txBox="1"/>
            <p:nvPr/>
          </p:nvSpPr>
          <p:spPr>
            <a:xfrm>
              <a:off x="77159" y="75668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352" name="Connection Line"/>
          <p:cNvSpPr/>
          <p:nvPr/>
        </p:nvSpPr>
        <p:spPr>
          <a:xfrm>
            <a:off x="8782050" y="9016717"/>
            <a:ext cx="12954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337" name="Group"/>
          <p:cNvGrpSpPr/>
          <p:nvPr/>
        </p:nvGrpSpPr>
        <p:grpSpPr>
          <a:xfrm>
            <a:off x="5308035" y="5524500"/>
            <a:ext cx="442526" cy="442525"/>
            <a:chOff x="0" y="0"/>
            <a:chExt cx="442524" cy="442524"/>
          </a:xfrm>
        </p:grpSpPr>
        <p:sp>
          <p:nvSpPr>
            <p:cNvPr id="2335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36" name="B"/>
            <p:cNvSpPr txBox="1"/>
            <p:nvPr/>
          </p:nvSpPr>
          <p:spPr>
            <a:xfrm>
              <a:off x="77134" y="8272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sp>
        <p:nvSpPr>
          <p:cNvPr id="2353" name="Connection Line"/>
          <p:cNvSpPr/>
          <p:nvPr/>
        </p:nvSpPr>
        <p:spPr>
          <a:xfrm>
            <a:off x="2939166" y="5821053"/>
            <a:ext cx="2375320" cy="83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54" name="Connection Line"/>
          <p:cNvSpPr/>
          <p:nvPr/>
        </p:nvSpPr>
        <p:spPr>
          <a:xfrm>
            <a:off x="5526772" y="5973363"/>
            <a:ext cx="1749" cy="511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55" name="Connection Line"/>
          <p:cNvSpPr/>
          <p:nvPr/>
        </p:nvSpPr>
        <p:spPr>
          <a:xfrm>
            <a:off x="5745592" y="5816662"/>
            <a:ext cx="2567769" cy="841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341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67093" y="6585938"/>
            <a:ext cx="215901" cy="259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2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02862" y="6567875"/>
            <a:ext cx="259645" cy="331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3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344" name="true"/>
          <p:cNvSpPr txBox="1"/>
          <p:nvPr/>
        </p:nvSpPr>
        <p:spPr>
          <a:xfrm>
            <a:off x="292519" y="8823395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345" name="false"/>
          <p:cNvSpPr txBox="1"/>
          <p:nvPr/>
        </p:nvSpPr>
        <p:spPr>
          <a:xfrm>
            <a:off x="10657044" y="8873349"/>
            <a:ext cx="516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346" name="6-node gadget"/>
          <p:cNvSpPr txBox="1"/>
          <p:nvPr/>
        </p:nvSpPr>
        <p:spPr>
          <a:xfrm>
            <a:off x="3314154" y="7391400"/>
            <a:ext cx="158402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6-node gadget</a:t>
            </a:r>
          </a:p>
        </p:txBody>
      </p:sp>
      <p:sp>
        <p:nvSpPr>
          <p:cNvPr id="2347" name="Line"/>
          <p:cNvSpPr/>
          <p:nvPr/>
        </p:nvSpPr>
        <p:spPr>
          <a:xfrm flipV="1">
            <a:off x="1295400" y="7959900"/>
            <a:ext cx="1257301" cy="879300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48" name="Line"/>
          <p:cNvSpPr/>
          <p:nvPr/>
        </p:nvSpPr>
        <p:spPr>
          <a:xfrm flipV="1">
            <a:off x="1384300" y="7912100"/>
            <a:ext cx="3949700" cy="993599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49" name="Line"/>
          <p:cNvSpPr/>
          <p:nvPr/>
        </p:nvSpPr>
        <p:spPr>
          <a:xfrm flipV="1">
            <a:off x="1397000" y="7934214"/>
            <a:ext cx="6970851" cy="1034985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350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30268" y="6486595"/>
            <a:ext cx="2578384" cy="45720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F6F0455-3639-B5D8-0805-32CEC4B81A98}"/>
                  </a:ext>
                </a:extLst>
              </p14:cNvPr>
              <p14:cNvContentPartPr/>
              <p14:nvPr/>
            </p14:nvContentPartPr>
            <p14:xfrm>
              <a:off x="470160" y="4062240"/>
              <a:ext cx="12102480" cy="5251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F6F0455-3639-B5D8-0805-32CEC4B81A9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0800" y="4052880"/>
                <a:ext cx="12121200" cy="5270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543081" cy="8178800"/>
          </a:xfrm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WLOG, assume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uFill>
                  <a:solidFill>
                    <a:srgbClr val="000000"/>
                  </a:solidFill>
                </a:uFill>
              </a:rPr>
              <a:t> is colored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rPr>
                <a:uFill>
                  <a:solidFill>
                    <a:srgbClr val="000000"/>
                  </a:solidFill>
                </a:uFill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white</a:t>
            </a:r>
            <a:r>
              <a:rPr>
                <a:uFill>
                  <a:solidFill>
                    <a:srgbClr val="000000"/>
                  </a:solidFill>
                </a:uFill>
              </a:rP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</a:t>
            </a:r>
            <a:r>
              <a:rPr>
                <a:uFill>
                  <a:solidFill>
                    <a:srgbClr val="000000"/>
                  </a:solidFill>
                </a:uFill>
              </a:rPr>
              <a:t>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t>Consider assignment that sets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literals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(and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to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).</a:t>
            </a:r>
          </a:p>
          <a:p>
            <a:pPr lvl="1"/>
            <a:r>
              <a:t>(iv) ensures each literal is colored either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(ii) ensures that each literal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 if its negation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(and vice versa).</a:t>
            </a:r>
          </a:p>
          <a:p>
            <a:pPr lvl="1"/>
            <a:r>
              <a:t>(v) ensures at least one literal in each clause is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236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1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2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3" name="Circle"/>
          <p:cNvSpPr/>
          <p:nvPr/>
        </p:nvSpPr>
        <p:spPr>
          <a:xfrm>
            <a:off x="83439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67" name="Group"/>
          <p:cNvGrpSpPr/>
          <p:nvPr/>
        </p:nvGrpSpPr>
        <p:grpSpPr>
          <a:xfrm>
            <a:off x="8343900" y="7787922"/>
            <a:ext cx="2554653" cy="1437923"/>
            <a:chOff x="0" y="-215900"/>
            <a:chExt cx="2554652" cy="1437922"/>
          </a:xfrm>
        </p:grpSpPr>
        <p:sp>
          <p:nvSpPr>
            <p:cNvPr id="2364" name="Circle"/>
            <p:cNvSpPr/>
            <p:nvPr/>
          </p:nvSpPr>
          <p:spPr>
            <a:xfrm>
              <a:off x="0" y="790222"/>
              <a:ext cx="431800" cy="431801"/>
            </a:xfrm>
            <a:prstGeom prst="ellipse">
              <a:avLst/>
            </a:prstGeom>
            <a:solidFill>
              <a:srgbClr val="A34431">
                <a:alpha val="50126"/>
              </a:srgbClr>
            </a:solidFill>
            <a:ln w="12700" cap="sq">
              <a:solidFill>
                <a:srgbClr val="000000">
                  <a:alpha val="50126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457200">
                <a:lnSpc>
                  <a:spcPct val="100000"/>
                </a:lnSpc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65" name="contradiction…"/>
            <p:cNvSpPr txBox="1"/>
            <p:nvPr/>
          </p:nvSpPr>
          <p:spPr>
            <a:xfrm>
              <a:off x="839949" y="-215900"/>
              <a:ext cx="1714704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contradiction</a:t>
              </a:r>
            </a:p>
            <a:p>
              <a:r>
                <a:t>(not a 3-coloring)</a:t>
              </a:r>
            </a:p>
          </p:txBody>
        </p:sp>
        <p:sp>
          <p:nvSpPr>
            <p:cNvPr id="2366" name="Line"/>
            <p:cNvSpPr/>
            <p:nvPr/>
          </p:nvSpPr>
          <p:spPr>
            <a:xfrm flipV="1">
              <a:off x="490501" y="335026"/>
              <a:ext cx="312161" cy="41512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368" name="Circle"/>
          <p:cNvSpPr/>
          <p:nvPr/>
        </p:nvSpPr>
        <p:spPr>
          <a:xfrm>
            <a:off x="5308600" y="8794044"/>
            <a:ext cx="431800" cy="4318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69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0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1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2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373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4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5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2377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8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79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380" name="Connection Line"/>
          <p:cNvCxnSpPr>
            <a:stCxn id="2362" idx="0"/>
            <a:endCxn id="2363" idx="0"/>
          </p:cNvCxnSpPr>
          <p:nvPr/>
        </p:nvCxnSpPr>
        <p:spPr>
          <a:xfrm>
            <a:off x="5524500" y="9016717"/>
            <a:ext cx="3035300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381" name="Line"/>
          <p:cNvSpPr/>
          <p:nvPr/>
        </p:nvSpPr>
        <p:spPr>
          <a:xfrm flipV="1">
            <a:off x="2709333" y="6984999"/>
            <a:ext cx="1" cy="637260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84" name="Group"/>
          <p:cNvGrpSpPr/>
          <p:nvPr/>
        </p:nvGrpSpPr>
        <p:grpSpPr>
          <a:xfrm>
            <a:off x="977900" y="8800817"/>
            <a:ext cx="431800" cy="431801"/>
            <a:chOff x="0" y="0"/>
            <a:chExt cx="431800" cy="431800"/>
          </a:xfrm>
        </p:grpSpPr>
        <p:sp>
          <p:nvSpPr>
            <p:cNvPr id="2382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3" name="T"/>
            <p:cNvSpPr txBox="1"/>
            <p:nvPr/>
          </p:nvSpPr>
          <p:spPr>
            <a:xfrm>
              <a:off x="68611" y="75668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419" name="Connection Line"/>
          <p:cNvSpPr/>
          <p:nvPr/>
        </p:nvSpPr>
        <p:spPr>
          <a:xfrm>
            <a:off x="1416049" y="9016717"/>
            <a:ext cx="10668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0"/>
                  <a:pt x="14400" y="0"/>
                  <a:pt x="21600" y="2160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389" name="Group"/>
          <p:cNvGrpSpPr/>
          <p:nvPr/>
        </p:nvGrpSpPr>
        <p:grpSpPr>
          <a:xfrm>
            <a:off x="2489200" y="7620000"/>
            <a:ext cx="6286500" cy="431800"/>
            <a:chOff x="0" y="0"/>
            <a:chExt cx="6286500" cy="431800"/>
          </a:xfrm>
        </p:grpSpPr>
        <p:sp>
          <p:nvSpPr>
            <p:cNvPr id="2386" name="Circle"/>
            <p:cNvSpPr/>
            <p:nvPr/>
          </p:nvSpPr>
          <p:spPr>
            <a:xfrm>
              <a:off x="2819400" y="0"/>
              <a:ext cx="431800" cy="431800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87" name="Circle"/>
            <p:cNvSpPr/>
            <p:nvPr/>
          </p:nvSpPr>
          <p:spPr>
            <a:xfrm>
              <a:off x="5854700" y="0"/>
              <a:ext cx="431800" cy="431800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88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cxnSp>
        <p:nvCxnSpPr>
          <p:cNvPr id="2390" name="Connection Line"/>
          <p:cNvCxnSpPr>
            <a:stCxn id="2362" idx="0"/>
            <a:endCxn id="2361" idx="0"/>
          </p:cNvCxnSpPr>
          <p:nvPr/>
        </p:nvCxnSpPr>
        <p:spPr>
          <a:xfrm flipH="1">
            <a:off x="2705100" y="9016717"/>
            <a:ext cx="2819400" cy="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391" name="Line"/>
          <p:cNvSpPr/>
          <p:nvPr/>
        </p:nvSpPr>
        <p:spPr>
          <a:xfrm flipV="1">
            <a:off x="2705100" y="8051800"/>
            <a:ext cx="2258" cy="7450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2" name="Line"/>
          <p:cNvSpPr/>
          <p:nvPr/>
        </p:nvSpPr>
        <p:spPr>
          <a:xfrm flipV="1">
            <a:off x="5524500" y="8051800"/>
            <a:ext cx="2258" cy="7450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3" name="Line"/>
          <p:cNvSpPr/>
          <p:nvPr/>
        </p:nvSpPr>
        <p:spPr>
          <a:xfrm flipV="1">
            <a:off x="8559800" y="8051800"/>
            <a:ext cx="2258" cy="7450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4" name="Line"/>
          <p:cNvSpPr/>
          <p:nvPr/>
        </p:nvSpPr>
        <p:spPr>
          <a:xfrm flipV="1">
            <a:off x="5524500" y="6978791"/>
            <a:ext cx="2258" cy="6434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5" name="Line"/>
          <p:cNvSpPr/>
          <p:nvPr/>
        </p:nvSpPr>
        <p:spPr>
          <a:xfrm flipH="1" flipV="1">
            <a:off x="8556977" y="6978791"/>
            <a:ext cx="4517" cy="643467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98" name="Group"/>
          <p:cNvGrpSpPr/>
          <p:nvPr/>
        </p:nvGrpSpPr>
        <p:grpSpPr>
          <a:xfrm>
            <a:off x="10083800" y="8800817"/>
            <a:ext cx="431800" cy="431801"/>
            <a:chOff x="0" y="0"/>
            <a:chExt cx="431800" cy="431800"/>
          </a:xfrm>
        </p:grpSpPr>
        <p:sp>
          <p:nvSpPr>
            <p:cNvPr id="2396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97" name="F"/>
            <p:cNvSpPr txBox="1"/>
            <p:nvPr/>
          </p:nvSpPr>
          <p:spPr>
            <a:xfrm>
              <a:off x="77159" y="75668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420" name="Connection Line"/>
          <p:cNvSpPr/>
          <p:nvPr/>
        </p:nvSpPr>
        <p:spPr>
          <a:xfrm>
            <a:off x="8782050" y="9016717"/>
            <a:ext cx="12954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402" name="Group"/>
          <p:cNvGrpSpPr/>
          <p:nvPr/>
        </p:nvGrpSpPr>
        <p:grpSpPr>
          <a:xfrm>
            <a:off x="5308035" y="5524500"/>
            <a:ext cx="442526" cy="442525"/>
            <a:chOff x="0" y="0"/>
            <a:chExt cx="442524" cy="442524"/>
          </a:xfrm>
        </p:grpSpPr>
        <p:sp>
          <p:nvSpPr>
            <p:cNvPr id="2400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01" name="B"/>
            <p:cNvSpPr txBox="1"/>
            <p:nvPr/>
          </p:nvSpPr>
          <p:spPr>
            <a:xfrm>
              <a:off x="77134" y="8272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sp>
        <p:nvSpPr>
          <p:cNvPr id="2421" name="Connection Line"/>
          <p:cNvSpPr/>
          <p:nvPr/>
        </p:nvSpPr>
        <p:spPr>
          <a:xfrm>
            <a:off x="2940704" y="5821053"/>
            <a:ext cx="2373782" cy="832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22" name="Connection Line"/>
          <p:cNvSpPr/>
          <p:nvPr/>
        </p:nvSpPr>
        <p:spPr>
          <a:xfrm>
            <a:off x="5526777" y="5973363"/>
            <a:ext cx="1744" cy="509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23" name="Connection Line"/>
          <p:cNvSpPr/>
          <p:nvPr/>
        </p:nvSpPr>
        <p:spPr>
          <a:xfrm>
            <a:off x="5745592" y="5816662"/>
            <a:ext cx="2566547" cy="841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40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7093" y="6585938"/>
            <a:ext cx="215901" cy="259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7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2" y="6567875"/>
            <a:ext cx="259645" cy="331895"/>
          </a:xfrm>
          <a:prstGeom prst="rect">
            <a:avLst/>
          </a:prstGeom>
          <a:ln w="12700">
            <a:miter lim="400000"/>
          </a:ln>
        </p:spPr>
      </p:pic>
      <p:sp>
        <p:nvSpPr>
          <p:cNvPr id="2408" name="suppose, for the sake of contradiction,…"/>
          <p:cNvSpPr txBox="1"/>
          <p:nvPr/>
        </p:nvSpPr>
        <p:spPr>
          <a:xfrm>
            <a:off x="7782028" y="5256671"/>
            <a:ext cx="4510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suppose, for the sake of contradiction,</a:t>
            </a:r>
          </a:p>
          <a:p>
            <a:r>
              <a:t>that all 3 literals are white in some 3-coloring</a:t>
            </a:r>
          </a:p>
        </p:txBody>
      </p:sp>
      <p:sp>
        <p:nvSpPr>
          <p:cNvPr id="2409" name="Line"/>
          <p:cNvSpPr/>
          <p:nvPr/>
        </p:nvSpPr>
        <p:spPr>
          <a:xfrm flipV="1">
            <a:off x="8780498" y="5953875"/>
            <a:ext cx="348031" cy="472325"/>
          </a:xfrm>
          <a:prstGeom prst="line">
            <a:avLst/>
          </a:prstGeom>
          <a:ln w="25400">
            <a:solidFill>
              <a:srgbClr val="8D3124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0" name="true"/>
          <p:cNvSpPr txBox="1"/>
          <p:nvPr/>
        </p:nvSpPr>
        <p:spPr>
          <a:xfrm>
            <a:off x="292519" y="8823395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411" name="false"/>
          <p:cNvSpPr txBox="1"/>
          <p:nvPr/>
        </p:nvSpPr>
        <p:spPr>
          <a:xfrm>
            <a:off x="10657044" y="8873349"/>
            <a:ext cx="516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412" name="Line"/>
          <p:cNvSpPr/>
          <p:nvPr/>
        </p:nvSpPr>
        <p:spPr>
          <a:xfrm flipV="1">
            <a:off x="1295400" y="7959900"/>
            <a:ext cx="1257301" cy="879300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3" name="Line"/>
          <p:cNvSpPr/>
          <p:nvPr/>
        </p:nvSpPr>
        <p:spPr>
          <a:xfrm flipV="1">
            <a:off x="1384300" y="7912100"/>
            <a:ext cx="3949700" cy="993599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4" name="Line"/>
          <p:cNvSpPr/>
          <p:nvPr/>
        </p:nvSpPr>
        <p:spPr>
          <a:xfrm flipV="1">
            <a:off x="1397000" y="7934214"/>
            <a:ext cx="6970851" cy="1034985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415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630268" y="6486595"/>
            <a:ext cx="2578384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6" name="Circle"/>
          <p:cNvSpPr/>
          <p:nvPr/>
        </p:nvSpPr>
        <p:spPr>
          <a:xfrm>
            <a:off x="2489200" y="8794044"/>
            <a:ext cx="431800" cy="431801"/>
          </a:xfrm>
          <a:prstGeom prst="ellipse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417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18" name="💣"/>
          <p:cNvSpPr txBox="1"/>
          <p:nvPr/>
        </p:nvSpPr>
        <p:spPr>
          <a:xfrm>
            <a:off x="8381999" y="8807167"/>
            <a:ext cx="3810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💣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3803A43-42B8-1D20-A700-0546F428E1E1}"/>
                  </a:ext>
                </a:extLst>
              </p14:cNvPr>
              <p14:cNvContentPartPr/>
              <p14:nvPr/>
            </p14:nvContentPartPr>
            <p14:xfrm>
              <a:off x="7835040" y="2631600"/>
              <a:ext cx="1511640" cy="75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3803A43-42B8-1D20-A700-0546F428E1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25680" y="2622240"/>
                <a:ext cx="1530360" cy="93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7" grpId="7" animBg="1" advAuto="0"/>
      <p:bldP spid="2368" grpId="6" animBg="1" advAuto="0"/>
      <p:bldP spid="2373" grpId="1" animBg="1" advAuto="0"/>
      <p:bldP spid="2374" grpId="2" animBg="1" advAuto="0"/>
      <p:bldP spid="2375" grpId="3" animBg="1" advAuto="0"/>
      <p:bldP spid="2389" grpId="4" animBg="1" advAuto="0"/>
      <p:bldP spid="2416" grpId="5" animBg="1" advAuto="0"/>
      <p:bldP spid="2418" grpId="8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6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7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8" name="3-satisfiability reduces to 3-color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reduces to 3-colorability</a:t>
            </a:r>
          </a:p>
        </p:txBody>
      </p:sp>
      <p:sp>
        <p:nvSpPr>
          <p:cNvPr id="2429" name="Lemma.  Graph G is 3-colorable iff Φ is satisfiab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3-colorable iff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t> 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instance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is satisfiable.</a:t>
            </a:r>
          </a:p>
          <a:p>
            <a:pPr lvl="1"/>
            <a:r>
              <a:t>Color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literals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and all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false</a:t>
            </a:r>
            <a:r>
              <a:t> literals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.</a:t>
            </a:r>
          </a:p>
          <a:p>
            <a:pPr lvl="1"/>
            <a:r>
              <a:t>Pick one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true</a:t>
            </a:r>
            <a:r>
              <a:t> literal; color node below that node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,</a:t>
            </a:r>
            <a:br/>
            <a:r>
              <a:t>and node below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t>.</a:t>
            </a:r>
          </a:p>
          <a:p>
            <a:pPr lvl="1"/>
            <a:r>
              <a:t>Color remaining middle row nodes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blue</a:t>
            </a:r>
            <a:r>
              <a:t>.</a:t>
            </a:r>
          </a:p>
          <a:p>
            <a:pPr lvl="1"/>
            <a:r>
              <a:t>Color remaining bottom nodes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black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white</a:t>
            </a:r>
            <a:r>
              <a:t>, as forced. 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▪</a:t>
            </a:r>
          </a:p>
        </p:txBody>
      </p:sp>
      <p:sp>
        <p:nvSpPr>
          <p:cNvPr id="2430" name="Circle"/>
          <p:cNvSpPr/>
          <p:nvPr/>
        </p:nvSpPr>
        <p:spPr>
          <a:xfrm>
            <a:off x="5308600" y="8800817"/>
            <a:ext cx="431800" cy="4318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1" name="Circle"/>
          <p:cNvSpPr/>
          <p:nvPr/>
        </p:nvSpPr>
        <p:spPr>
          <a:xfrm>
            <a:off x="2489200" y="8800817"/>
            <a:ext cx="431800" cy="43180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2" name="Circle"/>
          <p:cNvSpPr/>
          <p:nvPr/>
        </p:nvSpPr>
        <p:spPr>
          <a:xfrm>
            <a:off x="8305800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3" name="Circle"/>
          <p:cNvSpPr/>
          <p:nvPr/>
        </p:nvSpPr>
        <p:spPr>
          <a:xfrm>
            <a:off x="8343900" y="8794044"/>
            <a:ext cx="431800" cy="431801"/>
          </a:xfrm>
          <a:prstGeom prst="ellipse">
            <a:avLst/>
          </a:prstGeom>
          <a:solidFill>
            <a:srgbClr val="D5D5D5"/>
          </a:solidFill>
          <a:ln w="12700" cap="sq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2435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6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7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CBCBCB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38" name="Connection Line"/>
          <p:cNvCxnSpPr>
            <a:cxnSpLocks/>
            <a:stCxn id="2430" idx="6"/>
            <a:endCxn id="2469" idx="2"/>
          </p:cNvCxnSpPr>
          <p:nvPr/>
        </p:nvCxnSpPr>
        <p:spPr>
          <a:xfrm>
            <a:off x="5740400" y="9016718"/>
            <a:ext cx="2603500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439" name="Line"/>
          <p:cNvSpPr/>
          <p:nvPr/>
        </p:nvSpPr>
        <p:spPr>
          <a:xfrm flipH="1" flipV="1">
            <a:off x="2707075" y="6689795"/>
            <a:ext cx="2259" cy="932463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442" name="Group"/>
          <p:cNvGrpSpPr/>
          <p:nvPr/>
        </p:nvGrpSpPr>
        <p:grpSpPr>
          <a:xfrm>
            <a:off x="977900" y="8800817"/>
            <a:ext cx="431800" cy="431801"/>
            <a:chOff x="0" y="0"/>
            <a:chExt cx="431800" cy="431800"/>
          </a:xfrm>
        </p:grpSpPr>
        <p:sp>
          <p:nvSpPr>
            <p:cNvPr id="2440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41" name="T"/>
            <p:cNvSpPr txBox="1"/>
            <p:nvPr/>
          </p:nvSpPr>
          <p:spPr>
            <a:xfrm>
              <a:off x="68611" y="75668"/>
              <a:ext cx="29119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t>T</a:t>
              </a:r>
            </a:p>
          </p:txBody>
        </p:sp>
      </p:grpSp>
      <p:sp>
        <p:nvSpPr>
          <p:cNvPr id="2482" name="Connection Line"/>
          <p:cNvSpPr/>
          <p:nvPr/>
        </p:nvSpPr>
        <p:spPr>
          <a:xfrm>
            <a:off x="1409832" y="9016717"/>
            <a:ext cx="107301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44" name="Circle"/>
          <p:cNvSpPr/>
          <p:nvPr/>
        </p:nvSpPr>
        <p:spPr>
          <a:xfrm>
            <a:off x="8343900" y="7620000"/>
            <a:ext cx="431800" cy="4318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45" name="Connection Line"/>
          <p:cNvCxnSpPr>
            <a:cxnSpLocks/>
            <a:stCxn id="2430" idx="2"/>
            <a:endCxn id="2431" idx="6"/>
          </p:cNvCxnSpPr>
          <p:nvPr/>
        </p:nvCxnSpPr>
        <p:spPr>
          <a:xfrm flipH="1">
            <a:off x="2921000" y="9016718"/>
            <a:ext cx="2387600" cy="0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446" name="Circle"/>
          <p:cNvSpPr/>
          <p:nvPr/>
        </p:nvSpPr>
        <p:spPr>
          <a:xfrm>
            <a:off x="245420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47" name="Connection Line"/>
          <p:cNvCxnSpPr>
            <a:cxnSpLocks/>
            <a:stCxn id="2431" idx="0"/>
            <a:endCxn id="2471" idx="4"/>
          </p:cNvCxnSpPr>
          <p:nvPr/>
        </p:nvCxnSpPr>
        <p:spPr>
          <a:xfrm flipV="1">
            <a:off x="2705100" y="8051800"/>
            <a:ext cx="0" cy="749017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448" name="Connection Line"/>
          <p:cNvCxnSpPr>
            <a:cxnSpLocks/>
            <a:stCxn id="2430" idx="0"/>
            <a:endCxn id="2470" idx="4"/>
          </p:cNvCxnSpPr>
          <p:nvPr/>
        </p:nvCxnSpPr>
        <p:spPr>
          <a:xfrm flipV="1">
            <a:off x="5524500" y="8051800"/>
            <a:ext cx="0" cy="749017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449" name="Connection Line"/>
          <p:cNvCxnSpPr>
            <a:cxnSpLocks/>
            <a:stCxn id="2469" idx="0"/>
            <a:endCxn id="2444" idx="4"/>
          </p:cNvCxnSpPr>
          <p:nvPr/>
        </p:nvCxnSpPr>
        <p:spPr>
          <a:xfrm flipV="1">
            <a:off x="8559800" y="8051800"/>
            <a:ext cx="0" cy="749017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sp>
        <p:nvSpPr>
          <p:cNvPr id="2450" name="Circle"/>
          <p:cNvSpPr/>
          <p:nvPr/>
        </p:nvSpPr>
        <p:spPr>
          <a:xfrm>
            <a:off x="5278684" y="6489700"/>
            <a:ext cx="494454" cy="494454"/>
          </a:xfrm>
          <a:prstGeom prst="ellipse">
            <a:avLst/>
          </a:prstGeom>
          <a:solidFill>
            <a:srgbClr val="CBCBCB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451" name="Connection Line"/>
          <p:cNvCxnSpPr>
            <a:cxnSpLocks/>
            <a:stCxn id="2470" idx="0"/>
            <a:endCxn id="2480" idx="4"/>
          </p:cNvCxnSpPr>
          <p:nvPr/>
        </p:nvCxnSpPr>
        <p:spPr>
          <a:xfrm flipV="1">
            <a:off x="5524500" y="6981049"/>
            <a:ext cx="0" cy="63895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cxnSp>
        <p:nvCxnSpPr>
          <p:cNvPr id="2452" name="Connection Line"/>
          <p:cNvCxnSpPr>
            <a:cxnSpLocks/>
            <a:stCxn id="2444" idx="0"/>
            <a:endCxn id="2477" idx="4"/>
          </p:cNvCxnSpPr>
          <p:nvPr/>
        </p:nvCxnSpPr>
        <p:spPr>
          <a:xfrm flipH="1" flipV="1">
            <a:off x="8548264" y="6981049"/>
            <a:ext cx="11536" cy="638951"/>
          </a:xfrm>
          <a:prstGeom prst="straightConnector1">
            <a:avLst/>
          </a:prstGeom>
          <a:ln w="19050" cap="sq">
            <a:solidFill>
              <a:srgbClr val="000000"/>
            </a:solidFill>
            <a:miter lim="400000"/>
          </a:ln>
        </p:spPr>
      </p:cxnSp>
      <p:grpSp>
        <p:nvGrpSpPr>
          <p:cNvPr id="2455" name="Group"/>
          <p:cNvGrpSpPr/>
          <p:nvPr/>
        </p:nvGrpSpPr>
        <p:grpSpPr>
          <a:xfrm>
            <a:off x="10083800" y="8800817"/>
            <a:ext cx="431800" cy="431801"/>
            <a:chOff x="0" y="0"/>
            <a:chExt cx="431800" cy="431800"/>
          </a:xfrm>
        </p:grpSpPr>
        <p:sp>
          <p:nvSpPr>
            <p:cNvPr id="2453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54" name="F"/>
            <p:cNvSpPr txBox="1"/>
            <p:nvPr/>
          </p:nvSpPr>
          <p:spPr>
            <a:xfrm>
              <a:off x="77159" y="75668"/>
              <a:ext cx="26901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F</a:t>
              </a:r>
            </a:p>
          </p:txBody>
        </p:sp>
      </p:grpSp>
      <p:sp>
        <p:nvSpPr>
          <p:cNvPr id="2483" name="Connection Line"/>
          <p:cNvSpPr/>
          <p:nvPr/>
        </p:nvSpPr>
        <p:spPr>
          <a:xfrm>
            <a:off x="8782050" y="9016717"/>
            <a:ext cx="129540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2459" name="Group"/>
          <p:cNvGrpSpPr/>
          <p:nvPr/>
        </p:nvGrpSpPr>
        <p:grpSpPr>
          <a:xfrm>
            <a:off x="5308035" y="5524500"/>
            <a:ext cx="442526" cy="442525"/>
            <a:chOff x="0" y="0"/>
            <a:chExt cx="442524" cy="442524"/>
          </a:xfrm>
        </p:grpSpPr>
        <p:sp>
          <p:nvSpPr>
            <p:cNvPr id="2457" name="Circle"/>
            <p:cNvSpPr/>
            <p:nvPr/>
          </p:nvSpPr>
          <p:spPr>
            <a:xfrm>
              <a:off x="0" y="0"/>
              <a:ext cx="442525" cy="442525"/>
            </a:xfrm>
            <a:prstGeom prst="ellipse">
              <a:avLst/>
            </a:prstGeom>
            <a:solidFill>
              <a:srgbClr val="003F83">
                <a:alpha val="50000"/>
              </a:srgbClr>
            </a:solidFill>
            <a:ln w="12700" cap="sq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58" name="B"/>
            <p:cNvSpPr txBox="1"/>
            <p:nvPr/>
          </p:nvSpPr>
          <p:spPr>
            <a:xfrm>
              <a:off x="77134" y="82723"/>
              <a:ext cx="277933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buClr>
                  <a:srgbClr val="FFFFFF"/>
                </a:buClr>
                <a:defRPr sz="18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B</a:t>
              </a:r>
            </a:p>
          </p:txBody>
        </p:sp>
      </p:grpSp>
      <p:sp>
        <p:nvSpPr>
          <p:cNvPr id="2484" name="Connection Line"/>
          <p:cNvSpPr/>
          <p:nvPr/>
        </p:nvSpPr>
        <p:spPr>
          <a:xfrm>
            <a:off x="2939166" y="5821053"/>
            <a:ext cx="2375320" cy="83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85" name="Connection Line"/>
          <p:cNvSpPr/>
          <p:nvPr/>
        </p:nvSpPr>
        <p:spPr>
          <a:xfrm>
            <a:off x="5526772" y="5973363"/>
            <a:ext cx="1749" cy="511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86" name="Connection Line"/>
          <p:cNvSpPr/>
          <p:nvPr/>
        </p:nvSpPr>
        <p:spPr>
          <a:xfrm>
            <a:off x="5745625" y="5816562"/>
            <a:ext cx="2567627" cy="840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 cap="sq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463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66" name="Group"/>
          <p:cNvGrpSpPr/>
          <p:nvPr/>
        </p:nvGrpSpPr>
        <p:grpSpPr>
          <a:xfrm>
            <a:off x="8704298" y="5304931"/>
            <a:ext cx="2360732" cy="1006970"/>
            <a:chOff x="0" y="0"/>
            <a:chExt cx="2360730" cy="1006968"/>
          </a:xfrm>
        </p:grpSpPr>
        <p:sp>
          <p:nvSpPr>
            <p:cNvPr id="2464" name="a literal set to true…"/>
            <p:cNvSpPr txBox="1"/>
            <p:nvPr/>
          </p:nvSpPr>
          <p:spPr>
            <a:xfrm>
              <a:off x="326190" y="0"/>
              <a:ext cx="2034541" cy="44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a literal set to true</a:t>
              </a:r>
            </a:p>
            <a:p>
              <a:r>
                <a:t>in 3-SAT assignment</a:t>
              </a:r>
            </a:p>
          </p:txBody>
        </p:sp>
        <p:sp>
          <p:nvSpPr>
            <p:cNvPr id="2465" name="Line"/>
            <p:cNvSpPr/>
            <p:nvPr/>
          </p:nvSpPr>
          <p:spPr>
            <a:xfrm flipV="1">
              <a:off x="0" y="543073"/>
              <a:ext cx="269003" cy="46389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467" name="true"/>
          <p:cNvSpPr txBox="1"/>
          <p:nvPr/>
        </p:nvSpPr>
        <p:spPr>
          <a:xfrm>
            <a:off x="292519" y="8823395"/>
            <a:ext cx="43993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true</a:t>
            </a:r>
          </a:p>
        </p:txBody>
      </p:sp>
      <p:sp>
        <p:nvSpPr>
          <p:cNvPr id="2468" name="false"/>
          <p:cNvSpPr txBox="1"/>
          <p:nvPr/>
        </p:nvSpPr>
        <p:spPr>
          <a:xfrm>
            <a:off x="10657044" y="8873349"/>
            <a:ext cx="516434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false</a:t>
            </a:r>
          </a:p>
        </p:txBody>
      </p:sp>
      <p:sp>
        <p:nvSpPr>
          <p:cNvPr id="2469" name="Circle"/>
          <p:cNvSpPr/>
          <p:nvPr/>
        </p:nvSpPr>
        <p:spPr>
          <a:xfrm>
            <a:off x="8343900" y="8800817"/>
            <a:ext cx="431800" cy="431801"/>
          </a:xfrm>
          <a:prstGeom prst="ellipse">
            <a:avLst/>
          </a:prstGeom>
          <a:solidFill>
            <a:srgbClr val="003F83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0" name="Circle"/>
          <p:cNvSpPr/>
          <p:nvPr/>
        </p:nvSpPr>
        <p:spPr>
          <a:xfrm>
            <a:off x="5308600" y="7620000"/>
            <a:ext cx="431800" cy="431800"/>
          </a:xfrm>
          <a:prstGeom prst="ellipse">
            <a:avLst/>
          </a:prstGeom>
          <a:solidFill>
            <a:srgbClr val="003F83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1" name="Circle"/>
          <p:cNvSpPr/>
          <p:nvPr/>
        </p:nvSpPr>
        <p:spPr>
          <a:xfrm>
            <a:off x="2489200" y="7620000"/>
            <a:ext cx="431800" cy="431800"/>
          </a:xfrm>
          <a:prstGeom prst="ellipse">
            <a:avLst/>
          </a:prstGeom>
          <a:solidFill>
            <a:srgbClr val="003F83">
              <a:alpha val="50000"/>
            </a:srgbClr>
          </a:solidFill>
          <a:ln w="12700">
            <a:solidFill>
              <a:srgbClr val="000000">
                <a:alpha val="50000"/>
              </a:srgbClr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2" name="Line"/>
          <p:cNvSpPr/>
          <p:nvPr/>
        </p:nvSpPr>
        <p:spPr>
          <a:xfrm flipV="1">
            <a:off x="1295400" y="7959900"/>
            <a:ext cx="1257301" cy="879300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3" name="Line"/>
          <p:cNvSpPr/>
          <p:nvPr/>
        </p:nvSpPr>
        <p:spPr>
          <a:xfrm flipV="1">
            <a:off x="1384300" y="7912100"/>
            <a:ext cx="3949700" cy="993599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4" name="Line"/>
          <p:cNvSpPr/>
          <p:nvPr/>
        </p:nvSpPr>
        <p:spPr>
          <a:xfrm flipV="1">
            <a:off x="1397000" y="7934214"/>
            <a:ext cx="6970851" cy="1034985"/>
          </a:xfrm>
          <a:prstGeom prst="line">
            <a:avLst/>
          </a:prstGeom>
          <a:ln w="190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475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630268" y="6486595"/>
            <a:ext cx="2578384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6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41831" y="6616700"/>
            <a:ext cx="246099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77" name="x3"/>
          <p:cNvSpPr/>
          <p:nvPr/>
        </p:nvSpPr>
        <p:spPr>
          <a:xfrm>
            <a:off x="8301037" y="6486595"/>
            <a:ext cx="494454" cy="49445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defTabSz="457200">
              <a:lnSpc>
                <a:spcPct val="100000"/>
              </a:lnSpc>
              <a:defRPr sz="21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i="1"/>
              <a:t>x</a:t>
            </a:r>
            <a:r>
              <a:rPr baseline="-5999"/>
              <a:t>3</a:t>
            </a:r>
          </a:p>
        </p:txBody>
      </p:sp>
      <p:sp>
        <p:nvSpPr>
          <p:cNvPr id="2478" name="Circle"/>
          <p:cNvSpPr/>
          <p:nvPr/>
        </p:nvSpPr>
        <p:spPr>
          <a:xfrm>
            <a:off x="2450324" y="6486595"/>
            <a:ext cx="494454" cy="49445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lnSpc>
                <a:spcPct val="100000"/>
              </a:lnSpc>
              <a:defRPr sz="21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pic>
        <p:nvPicPr>
          <p:cNvPr id="2479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67093" y="6585938"/>
            <a:ext cx="215901" cy="259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80" name="Circle"/>
          <p:cNvSpPr/>
          <p:nvPr/>
        </p:nvSpPr>
        <p:spPr>
          <a:xfrm>
            <a:off x="5277273" y="6486595"/>
            <a:ext cx="494454" cy="494454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457200">
              <a:lnSpc>
                <a:spcPct val="100000"/>
              </a:lnSpc>
              <a:defRPr sz="21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pic>
        <p:nvPicPr>
          <p:cNvPr id="2481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02862" y="6567875"/>
            <a:ext cx="259645" cy="331895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5BAC579-DB44-DA92-23F7-E0DA660949CF}"/>
                  </a:ext>
                </a:extLst>
              </p14:cNvPr>
              <p14:cNvContentPartPr/>
              <p14:nvPr/>
            </p14:nvContentPartPr>
            <p14:xfrm>
              <a:off x="828000" y="78480"/>
              <a:ext cx="11513520" cy="9675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5BAC579-DB44-DA92-23F7-E0DA660949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8640" y="69120"/>
                <a:ext cx="11532240" cy="9693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4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4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9" grpId="1" build="p" bldLvl="5" animBg="1" advAuto="0"/>
      <p:bldP spid="2430" grpId="11" animBg="1" advAuto="0"/>
      <p:bldP spid="2431" grpId="10" animBg="1" advAuto="0"/>
      <p:bldP spid="2444" grpId="6" animBg="1" advAuto="0"/>
      <p:bldP spid="2466" grpId="5" animBg="1" advAuto="0"/>
      <p:bldP spid="2469" grpId="7" animBg="1" advAuto="0"/>
      <p:bldP spid="2470" grpId="8" animBg="1" advAuto="0"/>
      <p:bldP spid="2471" grpId="9" animBg="1" advAuto="0"/>
      <p:bldP spid="2477" grpId="4" animBg="1" advAuto="0"/>
      <p:bldP spid="2478" grpId="2" animBg="1" advAuto="0"/>
      <p:bldP spid="2480" grpId="3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89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24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2491" name="3-Sat"/>
          <p:cNvSpPr txBox="1"/>
          <p:nvPr/>
        </p:nvSpPr>
        <p:spPr>
          <a:xfrm>
            <a:off x="5163551" y="2062578"/>
            <a:ext cx="1045324" cy="550419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t>3-Sat</a:t>
            </a:r>
          </a:p>
        </p:txBody>
      </p:sp>
      <p:sp>
        <p:nvSpPr>
          <p:cNvPr id="2492" name="Dir-Ham-Cycle"/>
          <p:cNvSpPr txBox="1"/>
          <p:nvPr/>
        </p:nvSpPr>
        <p:spPr>
          <a:xfrm>
            <a:off x="3865327" y="4372174"/>
            <a:ext cx="2190023" cy="615553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rPr dirty="0">
                <a:solidFill>
                  <a:srgbClr val="949494"/>
                </a:solidFill>
              </a:rPr>
              <a:t>Dir-Ham-Cycle</a:t>
            </a:r>
          </a:p>
        </p:txBody>
      </p:sp>
      <p:cxnSp>
        <p:nvCxnSpPr>
          <p:cNvPr id="2493" name="Connection Line"/>
          <p:cNvCxnSpPr>
            <a:cxnSpLocks/>
            <a:stCxn id="2491" idx="2"/>
            <a:endCxn id="2492" idx="0"/>
          </p:cNvCxnSpPr>
          <p:nvPr/>
        </p:nvCxnSpPr>
        <p:spPr>
          <a:xfrm flipH="1">
            <a:off x="4960339" y="2612997"/>
            <a:ext cx="725874" cy="1759177"/>
          </a:xfrm>
          <a:prstGeom prst="straightConnector1">
            <a:avLst/>
          </a:prstGeom>
          <a:ln w="25400">
            <a:solidFill>
              <a:srgbClr val="CBCBCB"/>
            </a:solidFill>
            <a:miter lim="400000"/>
            <a:tailEnd type="stealth"/>
          </a:ln>
        </p:spPr>
      </p:cxnSp>
      <p:sp>
        <p:nvSpPr>
          <p:cNvPr id="2494" name="Independent-Set"/>
          <p:cNvSpPr txBox="1"/>
          <p:nvPr/>
        </p:nvSpPr>
        <p:spPr>
          <a:xfrm>
            <a:off x="886375" y="44047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2495" name="Connection Line"/>
          <p:cNvCxnSpPr>
            <a:cxnSpLocks/>
            <a:endCxn id="2494" idx="0"/>
          </p:cNvCxnSpPr>
          <p:nvPr/>
        </p:nvCxnSpPr>
        <p:spPr>
          <a:xfrm flipH="1">
            <a:off x="2013938" y="2612997"/>
            <a:ext cx="3583838" cy="1791744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496" name="Vertex-Cover"/>
          <p:cNvSpPr txBox="1"/>
          <p:nvPr/>
        </p:nvSpPr>
        <p:spPr>
          <a:xfrm>
            <a:off x="1042052" y="59727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cxnSp>
        <p:nvCxnSpPr>
          <p:cNvPr id="2497" name="Connection Line"/>
          <p:cNvCxnSpPr>
            <a:cxnSpLocks/>
            <a:stCxn id="2494" idx="2"/>
            <a:endCxn id="2496" idx="0"/>
          </p:cNvCxnSpPr>
          <p:nvPr/>
        </p:nvCxnSpPr>
        <p:spPr>
          <a:xfrm>
            <a:off x="2013938" y="4955159"/>
            <a:ext cx="5589" cy="101760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498" name="3-Color"/>
          <p:cNvSpPr txBox="1"/>
          <p:nvPr/>
        </p:nvSpPr>
        <p:spPr>
          <a:xfrm>
            <a:off x="6925036" y="44216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2499" name="Connection Line"/>
          <p:cNvCxnSpPr>
            <a:cxnSpLocks/>
            <a:stCxn id="2491" idx="2"/>
            <a:endCxn id="2498" idx="0"/>
          </p:cNvCxnSpPr>
          <p:nvPr/>
        </p:nvCxnSpPr>
        <p:spPr>
          <a:xfrm>
            <a:off x="5686213" y="2612997"/>
            <a:ext cx="2077024" cy="1808677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500" name="Ham-Cycle"/>
          <p:cNvSpPr txBox="1"/>
          <p:nvPr/>
        </p:nvSpPr>
        <p:spPr>
          <a:xfrm>
            <a:off x="4092026" y="5965036"/>
            <a:ext cx="1725152" cy="615553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rPr>
                <a:solidFill>
                  <a:srgbClr val="949494"/>
                </a:solidFill>
              </a:rPr>
              <a:t>Ham-Cycle</a:t>
            </a:r>
          </a:p>
        </p:txBody>
      </p:sp>
      <p:cxnSp>
        <p:nvCxnSpPr>
          <p:cNvPr id="2501" name="Connection Line"/>
          <p:cNvCxnSpPr>
            <a:cxnSpLocks/>
            <a:stCxn id="2492" idx="2"/>
            <a:endCxn id="2500" idx="0"/>
          </p:cNvCxnSpPr>
          <p:nvPr/>
        </p:nvCxnSpPr>
        <p:spPr>
          <a:xfrm flipH="1">
            <a:off x="4954602" y="4987727"/>
            <a:ext cx="5737" cy="977309"/>
          </a:xfrm>
          <a:prstGeom prst="straightConnector1">
            <a:avLst/>
          </a:prstGeom>
          <a:ln w="25400">
            <a:solidFill>
              <a:srgbClr val="CBCBCB"/>
            </a:solidFill>
            <a:miter lim="400000"/>
            <a:tailEnd type="stealth"/>
          </a:ln>
        </p:spPr>
      </p:cxnSp>
      <p:sp>
        <p:nvSpPr>
          <p:cNvPr id="2502" name="Subset-Sum"/>
          <p:cNvSpPr txBox="1"/>
          <p:nvPr/>
        </p:nvSpPr>
        <p:spPr>
          <a:xfrm>
            <a:off x="9855136" y="44307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929292"/>
                </a:solidFill>
              </a:defRPr>
            </a:lvl1pPr>
          </a:lstStyle>
          <a:p>
            <a:r>
              <a:t>Subset-Sum</a:t>
            </a:r>
          </a:p>
        </p:txBody>
      </p:sp>
      <p:cxnSp>
        <p:nvCxnSpPr>
          <p:cNvPr id="2503" name="Connection Line"/>
          <p:cNvCxnSpPr>
            <a:cxnSpLocks/>
            <a:stCxn id="2491" idx="2"/>
            <a:endCxn id="2502" idx="0"/>
          </p:cNvCxnSpPr>
          <p:nvPr/>
        </p:nvCxnSpPr>
        <p:spPr>
          <a:xfrm>
            <a:off x="5686213" y="2612997"/>
            <a:ext cx="5076974" cy="1817708"/>
          </a:xfrm>
          <a:prstGeom prst="straightConnector1">
            <a:avLst/>
          </a:prstGeom>
          <a:ln w="25400">
            <a:solidFill>
              <a:srgbClr val="CBCBCB"/>
            </a:solidFill>
            <a:miter lim="400000"/>
            <a:tailEnd type="stealth"/>
          </a:ln>
        </p:spPr>
      </p:cxnSp>
      <p:sp>
        <p:nvSpPr>
          <p:cNvPr id="2504" name="Knapsack"/>
          <p:cNvSpPr txBox="1"/>
          <p:nvPr/>
        </p:nvSpPr>
        <p:spPr>
          <a:xfrm>
            <a:off x="10019036" y="59885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929292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2505" name="Connection Line"/>
          <p:cNvCxnSpPr>
            <a:cxnSpLocks/>
            <a:stCxn id="2502" idx="2"/>
            <a:endCxn id="2504" idx="0"/>
          </p:cNvCxnSpPr>
          <p:nvPr/>
        </p:nvCxnSpPr>
        <p:spPr>
          <a:xfrm flipH="1">
            <a:off x="10763186" y="4981124"/>
            <a:ext cx="1" cy="1007448"/>
          </a:xfrm>
          <a:prstGeom prst="straightConnector1">
            <a:avLst/>
          </a:prstGeom>
          <a:ln w="25400">
            <a:solidFill>
              <a:srgbClr val="BABABA"/>
            </a:solidFill>
            <a:miter lim="400000"/>
            <a:tailEnd type="stealth"/>
          </a:ln>
        </p:spPr>
      </p:cxnSp>
      <p:sp>
        <p:nvSpPr>
          <p:cNvPr id="2506" name="Set-Cover"/>
          <p:cNvSpPr txBox="1"/>
          <p:nvPr/>
        </p:nvSpPr>
        <p:spPr>
          <a:xfrm>
            <a:off x="1229252" y="75848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cxnSp>
        <p:nvCxnSpPr>
          <p:cNvPr id="2507" name="Connection Line"/>
          <p:cNvCxnSpPr>
            <a:cxnSpLocks/>
            <a:stCxn id="2496" idx="2"/>
            <a:endCxn id="2506" idx="0"/>
          </p:cNvCxnSpPr>
          <p:nvPr/>
        </p:nvCxnSpPr>
        <p:spPr>
          <a:xfrm flipH="1">
            <a:off x="2009140" y="6523186"/>
            <a:ext cx="10387" cy="1061635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2508" name="packing and covering"/>
          <p:cNvSpPr txBox="1"/>
          <p:nvPr/>
        </p:nvSpPr>
        <p:spPr>
          <a:xfrm>
            <a:off x="546151" y="8606649"/>
            <a:ext cx="2601965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packing and covering</a:t>
            </a:r>
          </a:p>
        </p:txBody>
      </p:sp>
      <p:sp>
        <p:nvSpPr>
          <p:cNvPr id="2509" name="sequencing"/>
          <p:cNvSpPr txBox="1"/>
          <p:nvPr/>
        </p:nvSpPr>
        <p:spPr>
          <a:xfrm>
            <a:off x="4180557" y="8604391"/>
            <a:ext cx="141721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sequencing</a:t>
            </a:r>
          </a:p>
        </p:txBody>
      </p:sp>
      <p:sp>
        <p:nvSpPr>
          <p:cNvPr id="2510" name="partitioning"/>
          <p:cNvSpPr txBox="1"/>
          <p:nvPr/>
        </p:nvSpPr>
        <p:spPr>
          <a:xfrm>
            <a:off x="7029959" y="8604391"/>
            <a:ext cx="1466555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partitioning</a:t>
            </a:r>
          </a:p>
        </p:txBody>
      </p:sp>
      <p:sp>
        <p:nvSpPr>
          <p:cNvPr id="2511" name="numerical"/>
          <p:cNvSpPr txBox="1"/>
          <p:nvPr/>
        </p:nvSpPr>
        <p:spPr>
          <a:xfrm>
            <a:off x="10048796" y="8604391"/>
            <a:ext cx="1235946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BABABA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numerical</a:t>
            </a:r>
          </a:p>
        </p:txBody>
      </p:sp>
      <p:sp>
        <p:nvSpPr>
          <p:cNvPr id="2512" name="constraint satisfaction"/>
          <p:cNvSpPr txBox="1"/>
          <p:nvPr/>
        </p:nvSpPr>
        <p:spPr>
          <a:xfrm>
            <a:off x="4375428" y="1651000"/>
            <a:ext cx="2715707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constraint satisfaction</a:t>
            </a:r>
          </a:p>
        </p:txBody>
      </p:sp>
      <p:sp>
        <p:nvSpPr>
          <p:cNvPr id="2513" name="3-Sat poly-time reduces…"/>
          <p:cNvSpPr txBox="1"/>
          <p:nvPr/>
        </p:nvSpPr>
        <p:spPr>
          <a:xfrm rot="20102060">
            <a:off x="2017283" y="2935965"/>
            <a:ext cx="2822432" cy="42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8702" marR="58702">
              <a:lnSpc>
                <a:spcPct val="120000"/>
              </a:lnSpc>
            </a:pPr>
            <a:r>
              <a:rPr cap="small" dirty="0"/>
              <a:t>3-Sat</a:t>
            </a:r>
            <a:r>
              <a:rPr dirty="0"/>
              <a:t> poly-time reduces</a:t>
            </a:r>
          </a:p>
          <a:p>
            <a:pPr marL="58702" marR="58702">
              <a:lnSpc>
                <a:spcPct val="120000"/>
              </a:lnSpc>
            </a:pPr>
            <a:r>
              <a:rPr dirty="0"/>
              <a:t>to </a:t>
            </a:r>
            <a:r>
              <a:rPr cap="small" dirty="0"/>
              <a:t>Independent-Set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300BB6-3379-0EEB-67B3-B60558073A89}"/>
                  </a:ext>
                </a:extLst>
              </p14:cNvPr>
              <p14:cNvContentPartPr/>
              <p14:nvPr/>
            </p14:nvContentPartPr>
            <p14:xfrm>
              <a:off x="3459240" y="3179160"/>
              <a:ext cx="8817480" cy="4177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300BB6-3379-0EEB-67B3-B60558073A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9880" y="3169800"/>
                <a:ext cx="8836200" cy="4196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704" name="karp21.pdf" descr="karp21.pdf"/>
          <p:cNvPicPr>
            <a:picLocks noChangeAspect="1"/>
          </p:cNvPicPr>
          <p:nvPr/>
        </p:nvPicPr>
        <p:blipFill>
          <a:blip r:embed="rId3"/>
          <a:srcRect l="15162" t="4782" r="9381" b="11628"/>
          <a:stretch>
            <a:fillRect/>
          </a:stretch>
        </p:blipFill>
        <p:spPr>
          <a:xfrm rot="5400000">
            <a:off x="2533649" y="-305275"/>
            <a:ext cx="7937501" cy="1137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705" name="Karp’s 20 poly-time reductions from 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Karp’s 20 poly-time reductions from satisfiability</a:t>
            </a:r>
          </a:p>
        </p:txBody>
      </p:sp>
      <p:sp>
        <p:nvSpPr>
          <p:cNvPr id="27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2707" name="karp.png" descr="karp.png"/>
          <p:cNvPicPr>
            <a:picLocks noChangeAspect="1"/>
          </p:cNvPicPr>
          <p:nvPr/>
        </p:nvPicPr>
        <p:blipFill>
          <a:blip r:embed="rId4"/>
          <a:srcRect l="1082" r="1082"/>
          <a:stretch>
            <a:fillRect/>
          </a:stretch>
        </p:blipFill>
        <p:spPr>
          <a:xfrm>
            <a:off x="1720082" y="6438900"/>
            <a:ext cx="1270001" cy="190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54" y="0"/>
                </a:moveTo>
                <a:cubicBezTo>
                  <a:pt x="3529" y="0"/>
                  <a:pt x="2807" y="1"/>
                  <a:pt x="2045" y="162"/>
                </a:cubicBezTo>
                <a:cubicBezTo>
                  <a:pt x="1207" y="365"/>
                  <a:pt x="548" y="805"/>
                  <a:pt x="243" y="1364"/>
                </a:cubicBezTo>
                <a:cubicBezTo>
                  <a:pt x="0" y="1874"/>
                  <a:pt x="0" y="2356"/>
                  <a:pt x="0" y="3303"/>
                </a:cubicBezTo>
                <a:lnTo>
                  <a:pt x="0" y="18284"/>
                </a:lnTo>
                <a:cubicBezTo>
                  <a:pt x="0" y="19245"/>
                  <a:pt x="0" y="19726"/>
                  <a:pt x="243" y="20236"/>
                </a:cubicBezTo>
                <a:cubicBezTo>
                  <a:pt x="548" y="20795"/>
                  <a:pt x="1207" y="21235"/>
                  <a:pt x="2045" y="21438"/>
                </a:cubicBezTo>
                <a:cubicBezTo>
                  <a:pt x="2811" y="21600"/>
                  <a:pt x="3535" y="21600"/>
                  <a:pt x="4954" y="21600"/>
                </a:cubicBezTo>
                <a:lnTo>
                  <a:pt x="16625" y="21600"/>
                </a:lnTo>
                <a:cubicBezTo>
                  <a:pt x="18067" y="21600"/>
                  <a:pt x="18789" y="21600"/>
                  <a:pt x="19555" y="21438"/>
                </a:cubicBezTo>
                <a:cubicBezTo>
                  <a:pt x="20393" y="21235"/>
                  <a:pt x="21052" y="20795"/>
                  <a:pt x="21357" y="20236"/>
                </a:cubicBezTo>
                <a:cubicBezTo>
                  <a:pt x="21600" y="19726"/>
                  <a:pt x="21600" y="19244"/>
                  <a:pt x="21600" y="18297"/>
                </a:cubicBezTo>
                <a:lnTo>
                  <a:pt x="21600" y="3316"/>
                </a:lnTo>
                <a:cubicBezTo>
                  <a:pt x="21600" y="2355"/>
                  <a:pt x="21600" y="1874"/>
                  <a:pt x="21357" y="1364"/>
                </a:cubicBezTo>
                <a:cubicBezTo>
                  <a:pt x="21052" y="805"/>
                  <a:pt x="20393" y="365"/>
                  <a:pt x="19555" y="162"/>
                </a:cubicBezTo>
                <a:cubicBezTo>
                  <a:pt x="18789" y="0"/>
                  <a:pt x="18065" y="0"/>
                  <a:pt x="16646" y="0"/>
                </a:cubicBezTo>
                <a:lnTo>
                  <a:pt x="495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708" name="Dick Karp (1972) 1985 Turing Award"/>
          <p:cNvSpPr txBox="1"/>
          <p:nvPr/>
        </p:nvSpPr>
        <p:spPr>
          <a:xfrm>
            <a:off x="1191260" y="8470335"/>
            <a:ext cx="22098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Dick Karp (1972)</a:t>
            </a:r>
            <a:br/>
            <a:r>
              <a:t>1985 Turing Award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3" name="8.  Intractability 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114" name="P vs. NP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GB" dirty="0">
                <a:solidFill>
                  <a:srgbClr val="D5D5D5"/>
                </a:solidFill>
              </a:rPr>
              <a:t>poly-time reductions</a:t>
            </a:r>
          </a:p>
          <a:p>
            <a:pPr lvl="1"/>
            <a:r>
              <a:rPr lang="en-GB" dirty="0"/>
              <a:t>packing and covering problems</a:t>
            </a:r>
          </a:p>
          <a:p>
            <a:pPr lvl="1"/>
            <a:r>
              <a:rPr lang="en-GB" dirty="0"/>
              <a:t>constraint satisfaction problems</a:t>
            </a:r>
          </a:p>
          <a:p>
            <a:pPr lvl="1"/>
            <a:r>
              <a:rPr lang="en-GB" dirty="0"/>
              <a:t>graph </a:t>
            </a:r>
            <a:r>
              <a:rPr lang="en-GB" dirty="0" err="1"/>
              <a:t>coloring</a:t>
            </a:r>
            <a:endParaRPr lang="en-US" dirty="0"/>
          </a:p>
          <a:p>
            <a:r>
              <a:rPr dirty="0"/>
              <a:t>P vs. NP</a:t>
            </a:r>
          </a:p>
          <a:p>
            <a:pPr lvl="1"/>
            <a:r>
              <a:rPr dirty="0"/>
              <a:t>NP-complete</a:t>
            </a:r>
          </a:p>
        </p:txBody>
      </p:sp>
      <p:sp>
        <p:nvSpPr>
          <p:cNvPr id="115" name="Section 8.3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8.3</a:t>
            </a:r>
          </a:p>
        </p:txBody>
      </p:sp>
    </p:spTree>
    <p:extLst>
      <p:ext uri="{BB962C8B-B14F-4D97-AF65-F5344CB8AC3E}">
        <p14:creationId xmlns:p14="http://schemas.microsoft.com/office/powerpoint/2010/main" val="243737149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8" name="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</a:t>
            </a:r>
          </a:p>
        </p:txBody>
      </p:sp>
      <p:sp>
        <p:nvSpPr>
          <p:cNvPr id="119" name="Decision problem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776685" cy="8178800"/>
          </a:xfrm>
          <a:prstGeom prst="rect">
            <a:avLst/>
          </a:prstGeom>
        </p:spPr>
        <p:txBody>
          <a:bodyPr/>
          <a:lstStyle/>
          <a:p>
            <a:r>
              <a:rPr dirty="0"/>
              <a:t>Decision problem.</a:t>
            </a:r>
          </a:p>
          <a:p>
            <a:pPr lvl="1"/>
            <a:r>
              <a:rPr dirty="0"/>
              <a:t>Problem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X</a:t>
            </a:r>
            <a:r>
              <a:rPr dirty="0"/>
              <a:t> is a set of strings.</a:t>
            </a:r>
          </a:p>
          <a:p>
            <a:pPr lvl="1"/>
            <a:r>
              <a:rPr dirty="0"/>
              <a:t>Instance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s </a:t>
            </a:r>
            <a:r>
              <a:rPr dirty="0"/>
              <a:t>is one string.</a:t>
            </a:r>
          </a:p>
          <a:p>
            <a:pPr lvl="1"/>
            <a:r>
              <a:rPr dirty="0"/>
              <a:t>Algorithm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dirty="0"/>
              <a:t> solves problem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X </a:t>
            </a:r>
            <a:r>
              <a:rPr dirty="0"/>
              <a:t>:</a:t>
            </a:r>
          </a:p>
          <a:p>
            <a:br>
              <a:rPr dirty="0"/>
            </a:br>
            <a:r>
              <a:rPr dirty="0"/>
              <a:t>Def.  </a:t>
            </a:r>
            <a:r>
              <a:rPr dirty="0">
                <a:solidFill>
                  <a:srgbClr val="000000"/>
                </a:solidFill>
              </a:rPr>
              <a:t>Algorithm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dirty="0">
                <a:solidFill>
                  <a:srgbClr val="000000"/>
                </a:solidFill>
              </a:rPr>
              <a:t> runs in </a:t>
            </a:r>
            <a:r>
              <a:rPr dirty="0">
                <a:solidFill>
                  <a:srgbClr val="8D3124"/>
                </a:solidFill>
              </a:rPr>
              <a:t>polynomial time</a:t>
            </a:r>
            <a:r>
              <a:rPr dirty="0">
                <a:solidFill>
                  <a:srgbClr val="000000"/>
                </a:solidFill>
              </a:rPr>
              <a:t> if for every string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b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dirty="0">
                <a:solidFill>
                  <a:srgbClr val="000000"/>
                </a:solidFill>
              </a:rPr>
              <a:t>terminates in 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baseline="-5999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 baseline="5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dirty="0">
                <a:solidFill>
                  <a:srgbClr val="000000"/>
                </a:solidFill>
              </a:rPr>
              <a:t> “steps,” where </a:t>
            </a:r>
            <a:r>
              <a:rPr i="1"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 dirty="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(⋅)</a:t>
            </a:r>
            <a:r>
              <a:rPr dirty="0">
                <a:solidFill>
                  <a:srgbClr val="000000"/>
                </a:solidFill>
              </a:rPr>
              <a:t> is some polynomial function. </a:t>
            </a:r>
          </a:p>
          <a:p>
            <a:br>
              <a:rPr dirty="0">
                <a:solidFill>
                  <a:srgbClr val="000000"/>
                </a:solidFill>
              </a:rPr>
            </a:br>
            <a:br>
              <a:rPr dirty="0">
                <a:solidFill>
                  <a:srgbClr val="000000"/>
                </a:solidFill>
              </a:rPr>
            </a:br>
            <a:r>
              <a:rPr dirty="0"/>
              <a:t>Def.  </a:t>
            </a:r>
            <a:r>
              <a:rPr b="1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 </a:t>
            </a:r>
            <a:r>
              <a:rPr dirty="0">
                <a:solidFill>
                  <a:srgbClr val="000000"/>
                </a:solidFill>
              </a:rPr>
              <a:t>= set of decision problems for which there exists a poly-time algorithm.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grpSp>
        <p:nvGrpSpPr>
          <p:cNvPr id="123" name="Group"/>
          <p:cNvGrpSpPr/>
          <p:nvPr/>
        </p:nvGrpSpPr>
        <p:grpSpPr>
          <a:xfrm>
            <a:off x="3193905" y="4764147"/>
            <a:ext cx="1055891" cy="738905"/>
            <a:chOff x="-30765" y="0"/>
            <a:chExt cx="1055889" cy="738903"/>
          </a:xfrm>
        </p:grpSpPr>
        <p:sp>
          <p:nvSpPr>
            <p:cNvPr id="121" name="Line"/>
            <p:cNvSpPr/>
            <p:nvPr/>
          </p:nvSpPr>
          <p:spPr>
            <a:xfrm flipH="1">
              <a:off x="333586" y="0"/>
              <a:ext cx="1" cy="38937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" name="length of s"/>
            <p:cNvSpPr txBox="1"/>
            <p:nvPr/>
          </p:nvSpPr>
          <p:spPr>
            <a:xfrm>
              <a:off x="-30766" y="446803"/>
              <a:ext cx="1055890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length of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s</a:t>
              </a:r>
            </a:p>
          </p:txBody>
        </p:sp>
      </p:grpSp>
      <p:sp>
        <p:nvSpPr>
          <p:cNvPr id="124" name="problem PRIMES: { 2, 3, 5, 7, 11, 13, 17, 19, 23, 29, 31, … }…"/>
          <p:cNvSpPr/>
          <p:nvPr/>
        </p:nvSpPr>
        <p:spPr>
          <a:xfrm>
            <a:off x="2065069" y="7137200"/>
            <a:ext cx="8411101" cy="1807889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39700" tIns="139700" rIns="139700" bIns="139700"/>
          <a:lstStyle/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      problem PRIMES:	</a:t>
            </a:r>
            <a:r>
              <a:rPr>
                <a:latin typeface="Times"/>
                <a:ea typeface="Times"/>
                <a:cs typeface="Times"/>
                <a:sym typeface="Times"/>
              </a:rPr>
              <a:t>{ 2, 3, 5, 7, 11, 13, 17, 19, 23, 29, 31, … }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instance s:			</a:t>
            </a:r>
            <a:r>
              <a:rPr>
                <a:latin typeface="Times"/>
                <a:ea typeface="Times"/>
                <a:cs typeface="Times"/>
                <a:sym typeface="Times"/>
              </a:rPr>
              <a:t>592335744548702854681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algorithm:			</a:t>
            </a:r>
            <a:r>
              <a:rPr sz="2200"/>
              <a:t>Agrawal–Kayal–Saxena (2002)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70" y="2552700"/>
            <a:ext cx="3276601" cy="927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" name="Group"/>
          <p:cNvGrpSpPr/>
          <p:nvPr/>
        </p:nvGrpSpPr>
        <p:grpSpPr>
          <a:xfrm>
            <a:off x="10845286" y="6133625"/>
            <a:ext cx="1858570" cy="943039"/>
            <a:chOff x="-533705" y="-25400"/>
            <a:chExt cx="1858568" cy="943038"/>
          </a:xfrm>
        </p:grpSpPr>
        <p:sp>
          <p:nvSpPr>
            <p:cNvPr id="126" name="Line"/>
            <p:cNvSpPr/>
            <p:nvPr/>
          </p:nvSpPr>
          <p:spPr>
            <a:xfrm flipH="1">
              <a:off x="333586" y="-25400"/>
              <a:ext cx="1" cy="38937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" name="on a deterministic…"/>
            <p:cNvSpPr txBox="1"/>
            <p:nvPr/>
          </p:nvSpPr>
          <p:spPr>
            <a:xfrm>
              <a:off x="-533706" y="472203"/>
              <a:ext cx="1858570" cy="4454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on a deterministic</a:t>
              </a:r>
            </a:p>
            <a:p>
              <a:r>
                <a:t>Turing machine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7954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build="p" bldLvl="5" animBg="1" advAuto="0"/>
      <p:bldP spid="123" grpId="0" animBg="1" advAuto="0"/>
      <p:bldP spid="124" grpId="0" build="p" bldLvl="5" animBg="1" advAuto="0"/>
      <p:bldP spid="125" grpId="0" animBg="1" advAuto="0"/>
      <p:bldP spid="128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6" name="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</a:t>
            </a:r>
          </a:p>
        </p:txBody>
      </p:sp>
      <p:sp>
        <p:nvSpPr>
          <p:cNvPr id="167" name="Def.  Algorithm C(s, t) is a certifier for problem X if for every string s : s ∈ X iff there exists a string t such that C(s, t) = yes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684000" cy="8178800"/>
          </a:xfrm>
          <a:prstGeom prst="rect">
            <a:avLst/>
          </a:prstGeom>
        </p:spPr>
        <p:txBody>
          <a:bodyPr/>
          <a:lstStyle/>
          <a:p>
            <a:r>
              <a:t>Def.  </a:t>
            </a:r>
            <a:r>
              <a:rPr>
                <a:solidFill>
                  <a:srgbClr val="000000"/>
                </a:solidFill>
              </a:rPr>
              <a:t>Algorithm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>
                <a:solidFill>
                  <a:srgbClr val="000000"/>
                </a:solidFill>
              </a:rPr>
              <a:t> is a </a:t>
            </a:r>
            <a:r>
              <a:rPr>
                <a:solidFill>
                  <a:srgbClr val="8D3124"/>
                </a:solidFill>
              </a:rPr>
              <a:t>certifier</a:t>
            </a:r>
            <a:r>
              <a:rPr>
                <a:solidFill>
                  <a:srgbClr val="000000"/>
                </a:solidFill>
              </a:rPr>
              <a:t> for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if for every string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 </a:t>
            </a:r>
            <a:r>
              <a:rPr>
                <a:solidFill>
                  <a:srgbClr val="000000"/>
                </a:solidFill>
              </a:rPr>
              <a:t>:</a:t>
            </a:r>
            <a:br>
              <a:rPr>
                <a:solidFill>
                  <a:srgbClr val="000000"/>
                </a:solidFill>
              </a:rPr>
            </a:b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∈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iff there exists a string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solidFill>
                  <a:srgbClr val="000000"/>
                </a:solidFill>
              </a:rPr>
              <a:t> such that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yes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Def.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 </a:t>
            </a:r>
            <a:r>
              <a:rPr>
                <a:solidFill>
                  <a:srgbClr val="000000"/>
                </a:solidFill>
              </a:rPr>
              <a:t>= set of decision problems for which there exists a poly-time certifier.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is a poly-time algorithm.</a:t>
            </a:r>
          </a:p>
          <a:p>
            <a:pPr lvl="1"/>
            <a:r>
              <a:t>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 </a:t>
            </a:r>
            <a:r>
              <a:t>is of polynomial size:  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some polynomial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(⋅).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grpSp>
        <p:nvGrpSpPr>
          <p:cNvPr id="171" name="Group"/>
          <p:cNvGrpSpPr/>
          <p:nvPr/>
        </p:nvGrpSpPr>
        <p:grpSpPr>
          <a:xfrm>
            <a:off x="5105400" y="4279900"/>
            <a:ext cx="2384247" cy="694335"/>
            <a:chOff x="0" y="0"/>
            <a:chExt cx="2384246" cy="694334"/>
          </a:xfrm>
        </p:grpSpPr>
        <p:sp>
          <p:nvSpPr>
            <p:cNvPr id="169" name="“certificate” or “witness”"/>
            <p:cNvSpPr txBox="1"/>
            <p:nvPr/>
          </p:nvSpPr>
          <p:spPr>
            <a:xfrm>
              <a:off x="4063" y="508000"/>
              <a:ext cx="2380184" cy="186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“certificate” or “witness”</a:t>
              </a:r>
            </a:p>
          </p:txBody>
        </p:sp>
        <p:sp>
          <p:nvSpPr>
            <p:cNvPr id="170" name="Line"/>
            <p:cNvSpPr/>
            <p:nvPr/>
          </p:nvSpPr>
          <p:spPr>
            <a:xfrm>
              <a:off x="0" y="0"/>
              <a:ext cx="245474" cy="451128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72" name="problem COMPOSITES:    { 4, 6, 8, 9, 10, 12, 14, 15, 16, 18, 20, …. }…"/>
          <p:cNvSpPr/>
          <p:nvPr/>
        </p:nvSpPr>
        <p:spPr>
          <a:xfrm>
            <a:off x="1811069" y="6248200"/>
            <a:ext cx="9382662" cy="2349072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39700" tIns="139700" rIns="139700" bIns="139700"/>
          <a:lstStyle/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     problem COMPOSITES:	   </a:t>
            </a:r>
            <a:r>
              <a:rPr>
                <a:latin typeface="Times"/>
                <a:ea typeface="Times"/>
                <a:cs typeface="Times"/>
                <a:sym typeface="Times"/>
              </a:rPr>
              <a:t>{ 4, 6, 8, 9, 10, 12, 14, 15, 16, 18, 20, …. }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instance s:				   </a:t>
            </a:r>
            <a:r>
              <a:rPr>
                <a:latin typeface="Times"/>
                <a:ea typeface="Times"/>
                <a:cs typeface="Times"/>
                <a:sym typeface="Times"/>
              </a:rPr>
              <a:t>437669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t>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certificate t:				   </a:t>
            </a:r>
            <a:r>
              <a:rPr>
                <a:latin typeface="Times"/>
                <a:ea typeface="Times"/>
                <a:cs typeface="Times"/>
                <a:sym typeface="Times"/>
              </a:rPr>
              <a:t>541</a:t>
            </a:r>
          </a:p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r>
              <a:rPr>
                <a:latin typeface="Times"/>
                <a:ea typeface="Times"/>
                <a:cs typeface="Times"/>
                <a:sym typeface="Times"/>
              </a:rPr>
              <a:t>     </a:t>
            </a:r>
            <a:r>
              <a:rPr sz="1800" b="1">
                <a:latin typeface="Lucida Grande"/>
                <a:ea typeface="Lucida Grande"/>
                <a:cs typeface="Lucida Grande"/>
                <a:sym typeface="Lucida Grande"/>
              </a:rPr>
              <a:t>certifier C(s, t):			   </a:t>
            </a:r>
            <a:r>
              <a:rPr sz="2200"/>
              <a:t>grade-school division</a:t>
            </a:r>
          </a:p>
        </p:txBody>
      </p:sp>
      <p:grpSp>
        <p:nvGrpSpPr>
          <p:cNvPr id="175" name="Group"/>
          <p:cNvGrpSpPr/>
          <p:nvPr/>
        </p:nvGrpSpPr>
        <p:grpSpPr>
          <a:xfrm>
            <a:off x="6121706" y="7571458"/>
            <a:ext cx="2840808" cy="186335"/>
            <a:chOff x="0" y="0"/>
            <a:chExt cx="2840806" cy="186334"/>
          </a:xfrm>
        </p:grpSpPr>
        <p:sp>
          <p:nvSpPr>
            <p:cNvPr id="173" name="437,669 = 541 × 809"/>
            <p:cNvSpPr txBox="1"/>
            <p:nvPr/>
          </p:nvSpPr>
          <p:spPr>
            <a:xfrm>
              <a:off x="706291" y="0"/>
              <a:ext cx="2134516" cy="186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437,669 = 541 × 809</a:t>
              </a:r>
            </a:p>
          </p:txBody>
        </p:sp>
        <p:sp>
          <p:nvSpPr>
            <p:cNvPr id="174" name="Line"/>
            <p:cNvSpPr/>
            <p:nvPr/>
          </p:nvSpPr>
          <p:spPr>
            <a:xfrm flipV="1">
              <a:off x="0" y="92847"/>
              <a:ext cx="533444" cy="5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965076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build="p" bldLvl="5" animBg="1" advAuto="0"/>
      <p:bldP spid="171" grpId="0" animBg="1" advAuto="0"/>
      <p:bldP spid="172" grpId="0" build="p" bldLvl="5" animBg="1" advAuto="0"/>
      <p:bldP spid="175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0" name="Certifiers and certificates:  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Certifiers and certificates:  satisfiability</a:t>
            </a:r>
          </a:p>
        </p:txBody>
      </p:sp>
      <p:sp>
        <p:nvSpPr>
          <p:cNvPr id="181" name="Sat.  Given a CNF formula Φ, does it have a satisfying truth assignm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Sat</a:t>
            </a:r>
            <a:r>
              <a:t>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a CNF formula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does it have a satisfying truth assignment?</a:t>
            </a:r>
          </a:p>
          <a:p>
            <a:r>
              <a:rPr cap="small"/>
              <a:t>3-Sat</a:t>
            </a:r>
            <a:r>
              <a:t>. 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where each clause contains exactly 3 literals.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Certificate.  </a:t>
            </a:r>
            <a:r>
              <a:rPr>
                <a:solidFill>
                  <a:srgbClr val="000000"/>
                </a:solidFill>
              </a:rPr>
              <a:t>An assignment of truth values to the Boolean variables.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Certifier.  </a:t>
            </a:r>
            <a:r>
              <a:rPr>
                <a:solidFill>
                  <a:srgbClr val="000000"/>
                </a:solidFill>
              </a:rPr>
              <a:t>Check that each clause in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has at least one true literal.</a:t>
            </a:r>
          </a:p>
          <a:p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t>Conclusions.  </a:t>
            </a:r>
            <a:r>
              <a:rPr cap="small">
                <a:solidFill>
                  <a:srgbClr val="000000"/>
                </a:solidFill>
              </a:rPr>
              <a:t>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cap="small">
                <a:solidFill>
                  <a:srgbClr val="000000"/>
                </a:solidFill>
              </a:rPr>
              <a:t>, 3-Sat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183" name="Rectangle"/>
          <p:cNvSpPr/>
          <p:nvPr/>
        </p:nvSpPr>
        <p:spPr>
          <a:xfrm>
            <a:off x="998213" y="5271294"/>
            <a:ext cx="10566401" cy="2058010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139700" tIns="139700" rIns="139700" bIns="139700" anchor="ctr"/>
          <a:lstStyle/>
          <a:p>
            <a:pPr lvl="1" indent="0" algn="l" defTabSz="457200">
              <a:lnSpc>
                <a:spcPts val="3800"/>
              </a:lnSpc>
              <a:buClrTx/>
              <a:buFontTx/>
              <a:tabLst>
                <a:tab pos="1244600" algn="l"/>
              </a:tabLst>
              <a:defRPr sz="24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84" name="image.pdf" descr="image.pdf"/>
          <p:cNvPicPr>
            <a:picLocks noChangeAspect="1"/>
          </p:cNvPicPr>
          <p:nvPr/>
        </p:nvPicPr>
        <p:blipFill>
          <a:blip r:embed="rId2"/>
          <a:srcRect l="74" t="212"/>
          <a:stretch>
            <a:fillRect/>
          </a:stretch>
        </p:blipFill>
        <p:spPr>
          <a:xfrm>
            <a:off x="2933700" y="5638800"/>
            <a:ext cx="8113319" cy="494248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instance s"/>
          <p:cNvSpPr txBox="1"/>
          <p:nvPr/>
        </p:nvSpPr>
        <p:spPr>
          <a:xfrm>
            <a:off x="1384300" y="5727700"/>
            <a:ext cx="1203809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instance s</a:t>
            </a:r>
          </a:p>
        </p:txBody>
      </p:sp>
      <p:grpSp>
        <p:nvGrpSpPr>
          <p:cNvPr id="188" name="Group"/>
          <p:cNvGrpSpPr/>
          <p:nvPr/>
        </p:nvGrpSpPr>
        <p:grpSpPr>
          <a:xfrm>
            <a:off x="1255179" y="6464300"/>
            <a:ext cx="6926308" cy="368301"/>
            <a:chOff x="0" y="0"/>
            <a:chExt cx="6926306" cy="368300"/>
          </a:xfrm>
        </p:grpSpPr>
        <p:sp>
          <p:nvSpPr>
            <p:cNvPr id="186" name="certificate t"/>
            <p:cNvSpPr txBox="1"/>
            <p:nvPr/>
          </p:nvSpPr>
          <p:spPr>
            <a:xfrm>
              <a:off x="0" y="76200"/>
              <a:ext cx="1344787" cy="266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sz="1800"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certificate t</a:t>
              </a:r>
            </a:p>
          </p:txBody>
        </p:sp>
        <p:sp>
          <p:nvSpPr>
            <p:cNvPr id="187" name="x1 = true,  x2 = true,  x3 = false,  x4 = false"/>
            <p:cNvSpPr txBox="1"/>
            <p:nvPr/>
          </p:nvSpPr>
          <p:spPr>
            <a:xfrm>
              <a:off x="1714643" y="0"/>
              <a:ext cx="5211664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2400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pPr>
              <a:r>
                <a:t>x</a:t>
              </a:r>
              <a:r>
                <a:rPr i="0" baseline="-5999"/>
                <a:t>1</a:t>
              </a:r>
              <a:r>
                <a:t> = true</a:t>
              </a:r>
              <a:r>
                <a:rPr i="0"/>
                <a:t>,  </a:t>
              </a:r>
              <a:r>
                <a:t>x</a:t>
              </a:r>
              <a:r>
                <a:rPr i="0" baseline="-5999"/>
                <a:t>2</a:t>
              </a:r>
              <a:r>
                <a:t> = true</a:t>
              </a:r>
              <a:r>
                <a:rPr i="0"/>
                <a:t>,  </a:t>
              </a:r>
              <a:r>
                <a:t>x</a:t>
              </a:r>
              <a:r>
                <a:rPr i="0" baseline="-5999"/>
                <a:t>3</a:t>
              </a:r>
              <a:r>
                <a:t> = false</a:t>
              </a:r>
              <a:r>
                <a:rPr i="0"/>
                <a:t>,  </a:t>
              </a:r>
              <a:r>
                <a:t>x</a:t>
              </a:r>
              <a:r>
                <a:rPr i="0" baseline="-5999"/>
                <a:t>4</a:t>
              </a:r>
              <a:r>
                <a:t> = false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76834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build="p" animBg="1" advAuto="0"/>
      <p:bldP spid="183" grpId="0" animBg="1" advAuto="0"/>
      <p:bldP spid="184" grpId="0" animBg="1" advAuto="0"/>
      <p:bldP spid="185" grpId="0" animBg="1" advAuto="0"/>
      <p:bldP spid="188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Intractability:  quiz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356" name="Which of the following graph problems are known to be in NP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Which of the following graph problems are known to be in NP?</a:t>
            </a:r>
          </a:p>
          <a:p>
            <a:endParaRPr/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the length of the longest simple path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the length of the longest simple path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≥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the length of the longest simple path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=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Find the length of the longest simple path.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All of the above.</a:t>
            </a:r>
          </a:p>
        </p:txBody>
      </p:sp>
      <p:sp>
        <p:nvSpPr>
          <p:cNvPr id="3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358" name="Rounded Rectangle"/>
          <p:cNvSpPr/>
          <p:nvPr/>
        </p:nvSpPr>
        <p:spPr>
          <a:xfrm>
            <a:off x="1054100" y="30226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359" name="Rounded Rectangle"/>
          <p:cNvSpPr/>
          <p:nvPr/>
        </p:nvSpPr>
        <p:spPr>
          <a:xfrm>
            <a:off x="1054100" y="30226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84187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" name="Classify problems according to computational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Classify problems according to computational requirements</a:t>
            </a:r>
          </a:p>
        </p:txBody>
      </p:sp>
      <p:sp>
        <p:nvSpPr>
          <p:cNvPr id="145" name="Q.  Which problems will we be able to solve in practic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Which problems will we be able to solve in practice?</a:t>
            </a:r>
          </a:p>
          <a:p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r>
              <a:t>A working definition.</a:t>
            </a:r>
            <a:r>
              <a:rPr sz="16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Those with poly-time algorithms.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aphicFrame>
        <p:nvGraphicFramePr>
          <p:cNvPr id="147" name="Table"/>
          <p:cNvGraphicFramePr/>
          <p:nvPr/>
        </p:nvGraphicFramePr>
        <p:xfrm>
          <a:off x="2692400" y="3599462"/>
          <a:ext cx="7620000" cy="5569929"/>
        </p:xfrm>
        <a:graphic>
          <a:graphicData uri="http://schemas.openxmlformats.org/drawingml/2006/table">
            <a:tbl>
              <a:tblPr firstRow="1">
                <a:tableStyleId>{8F44A2F1-9E1F-4B54-A3A2-5F16C0AD49E2}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yes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probably no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shortest path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longest path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min cut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max cut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2-satisfiability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3-satisfiability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planar 4-colorability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planar 3-colorability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bipartite vertex cover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vertex cover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matching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3d-matching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primality testing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factoring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888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linear programming</a:t>
                      </a:r>
                    </a:p>
                  </a:txBody>
                  <a:tcPr marL="50800" marR="50800" marT="50800" marB="50800" anchor="ctr" horzOverflow="overflow">
                    <a:lnL w="28575">
                      <a:miter lim="400000"/>
                    </a:lnL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tabLst/>
                        <a:defRPr sz="1800"/>
                      </a:pPr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</a:rPr>
                        <a:t>integer linear programming</a:t>
                      </a:r>
                    </a:p>
                  </a:txBody>
                  <a:tcPr marL="50800" marR="50800" marT="50800" marB="50800" anchor="ctr" horzOverflow="overflow">
                    <a:lnR w="28575">
                      <a:miter lim="400000"/>
                    </a:lnR>
                    <a:lnB w="285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1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Intractability:  quiz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Intractability:  quiz </a:t>
            </a:r>
            <a:r>
              <a:rPr lang="en-US" altLang="zh-CN" dirty="0"/>
              <a:t>6</a:t>
            </a:r>
            <a:endParaRPr dirty="0"/>
          </a:p>
        </p:txBody>
      </p:sp>
      <p:sp>
        <p:nvSpPr>
          <p:cNvPr id="362" name="In complexity theory, the abbreviation NP stands for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dirty="0"/>
              <a:t>In complexity theory, the abbreviation NP stands for…</a:t>
            </a:r>
          </a:p>
          <a:p>
            <a:endParaRPr dirty="0"/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Nope. 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 problem.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Not polynomial time.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Not polynomial space.</a:t>
            </a:r>
          </a:p>
          <a:p>
            <a:pPr lvl="1">
              <a:defRPr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b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Nondeterministic polynomial time.</a:t>
            </a:r>
          </a:p>
        </p:txBody>
      </p:sp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364" name="Rounded Rectangle"/>
          <p:cNvSpPr/>
          <p:nvPr/>
        </p:nvSpPr>
        <p:spPr>
          <a:xfrm>
            <a:off x="1054100" y="50927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365" name="Rounded Rectangle"/>
          <p:cNvSpPr/>
          <p:nvPr/>
        </p:nvSpPr>
        <p:spPr>
          <a:xfrm>
            <a:off x="1054100" y="50927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0883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8" name="Significance of 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Significance of NP</a:t>
            </a:r>
          </a:p>
        </p:txBody>
      </p:sp>
      <p:sp>
        <p:nvSpPr>
          <p:cNvPr id="369" name="NP.  Decision problems for which there exists a poly-time certifier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NP.  </a:t>
            </a:r>
            <a:r>
              <a:rPr>
                <a:solidFill>
                  <a:srgbClr val="000000"/>
                </a:solidFill>
              </a:rPr>
              <a:t>Decision problems for which there exists a poly-time certifier.</a:t>
            </a:r>
          </a:p>
        </p:txBody>
      </p:sp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371" name="“ NP captures vast domains of computational, scientific, and mathematical    endeavors, and seems to roughly delimit what mathematicians and scientists    have been aspiring to compute feasibly. ”     —   Christos Papadimitriou"/>
          <p:cNvSpPr/>
          <p:nvPr/>
        </p:nvSpPr>
        <p:spPr>
          <a:xfrm>
            <a:off x="1016000" y="3454400"/>
            <a:ext cx="10414000" cy="2133600"/>
          </a:xfrm>
          <a:prstGeom prst="rect">
            <a:avLst/>
          </a:prstGeom>
          <a:solidFill>
            <a:srgbClr val="FFFFFF"/>
          </a:solidFill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6700" tIns="266700" rIns="266700" bIns="266700"/>
          <a:lstStyle/>
          <a:p>
            <a:pPr marL="7224" marR="7224" algn="l" defTabSz="1295400">
              <a:lnSpc>
                <a:spcPct val="150000"/>
              </a:lnSpc>
              <a:buClrTx/>
              <a:buFontTx/>
              <a:tabLst/>
              <a:defRPr sz="2400" i="1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“ NP captures vast domains of computational, scientific, and mathematical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endeavors, and seems to roughly delimit what mathematicians and scientists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have been aspiring to compute feasibly. ”    </a:t>
            </a:r>
            <a:r>
              <a:t> —   Christos Papadimitriou</a:t>
            </a:r>
          </a:p>
        </p:txBody>
      </p:sp>
      <p:sp>
        <p:nvSpPr>
          <p:cNvPr id="372" name="“ In an ideal world it would be renamed P vs VP. ”     —   Clyde Kruskal"/>
          <p:cNvSpPr/>
          <p:nvPr/>
        </p:nvSpPr>
        <p:spPr>
          <a:xfrm>
            <a:off x="1016000" y="6578600"/>
            <a:ext cx="10414000" cy="1054100"/>
          </a:xfrm>
          <a:prstGeom prst="rect">
            <a:avLst/>
          </a:prstGeom>
          <a:solidFill>
            <a:srgbClr val="FFFFFF"/>
          </a:solidFill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6700" tIns="266700" rIns="266700" bIns="266700"/>
          <a:lstStyle/>
          <a:p>
            <a:pPr marL="7224" marR="7224" algn="l" defTabSz="1295400">
              <a:lnSpc>
                <a:spcPct val="150000"/>
              </a:lnSpc>
              <a:buClrTx/>
              <a:buFontTx/>
              <a:tabLst/>
              <a:defRPr sz="2400" i="1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“ In an ideal world it would be renamed P vs VP. ”    </a:t>
            </a:r>
            <a:r>
              <a:t> —   Clyde Kruskal</a:t>
            </a:r>
          </a:p>
        </p:txBody>
      </p:sp>
    </p:spTree>
    <p:extLst>
      <p:ext uri="{BB962C8B-B14F-4D97-AF65-F5344CB8AC3E}">
        <p14:creationId xmlns:p14="http://schemas.microsoft.com/office/powerpoint/2010/main" val="160023246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5" name="P, NP, and EX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P, NP, and EXP</a:t>
            </a:r>
          </a:p>
        </p:txBody>
      </p:sp>
      <p:sp>
        <p:nvSpPr>
          <p:cNvPr id="376" name="P.     Decision problems for which there exists a poly-time algorithm.…"/>
          <p:cNvSpPr txBox="1">
            <a:spLocks noGrp="1"/>
          </p:cNvSpPr>
          <p:nvPr>
            <p:ph type="body" idx="1"/>
          </p:nvPr>
        </p:nvSpPr>
        <p:spPr>
          <a:xfrm>
            <a:off x="812800" y="1270000"/>
            <a:ext cx="11684000" cy="8178800"/>
          </a:xfrm>
          <a:prstGeom prst="rect">
            <a:avLst/>
          </a:prstGeom>
        </p:spPr>
        <p:txBody>
          <a:bodyPr/>
          <a:lstStyle/>
          <a:p>
            <a:r>
              <a:t>P.    </a:t>
            </a:r>
            <a:r>
              <a:rPr spc="215"/>
              <a:t> </a:t>
            </a:r>
            <a:r>
              <a:rPr>
                <a:solidFill>
                  <a:srgbClr val="000000"/>
                </a:solidFill>
              </a:rPr>
              <a:t>Decision problems for which there exists a poly-time algorithm.</a:t>
            </a:r>
          </a:p>
          <a:p>
            <a:r>
              <a:t>NP.  </a:t>
            </a:r>
            <a:r>
              <a:rPr spc="72"/>
              <a:t> </a:t>
            </a:r>
            <a:r>
              <a:rPr>
                <a:solidFill>
                  <a:srgbClr val="000000"/>
                </a:solidFill>
              </a:rPr>
              <a:t>Decision problems for which there exists a poly-time certifier.</a:t>
            </a:r>
          </a:p>
          <a:p>
            <a:r>
              <a:t>EXP.  </a:t>
            </a:r>
            <a:r>
              <a:rPr>
                <a:solidFill>
                  <a:srgbClr val="000000"/>
                </a:solidFill>
              </a:rPr>
              <a:t>Decision problems for which there exists an exponential-time algorithm.</a:t>
            </a:r>
          </a:p>
          <a:p>
            <a:br/>
            <a:r>
              <a:t>Proposition.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⊆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</a:rPr>
              <a:t>Consider any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By definition, there exists a poly-time algorithm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that solves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.</a:t>
            </a:r>
          </a:p>
          <a:p>
            <a:pPr lvl="1"/>
            <a:r>
              <a:t>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 = ε</a:t>
            </a:r>
            <a:r>
              <a:t>, certifier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A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   ▪</a:t>
            </a:r>
          </a:p>
          <a:p>
            <a:br/>
            <a:r>
              <a:t>Proposition.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⊆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EXP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solidFill>
                  <a:srgbClr val="000000"/>
                </a:solidFill>
              </a:rPr>
              <a:t>Consider any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By definition, there exists a poly-time certifier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,</a:t>
            </a:r>
            <a:br/>
            <a:r>
              <a:t>where 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 </a:t>
            </a:r>
            <a:r>
              <a:t>satisfies 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some polynomial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(⋅)</a:t>
            </a:r>
            <a:r>
              <a:t>.</a:t>
            </a:r>
          </a:p>
          <a:p>
            <a:pPr lvl="1"/>
            <a:r>
              <a:t>To solve instance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t>, run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on all strings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t> with 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 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 i="1" spc="24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sz="2000" baseline="5000">
                <a:latin typeface="Times"/>
                <a:ea typeface="Times"/>
                <a:cs typeface="Times"/>
                <a:sym typeface="Times"/>
              </a:rPr>
              <a:t>⎢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</a:t>
            </a:r>
          </a:p>
          <a:p>
            <a:pPr lvl="1"/>
            <a:r>
              <a:t>Return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 iff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returns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 for any of these potential certificates.  ▪</a:t>
            </a:r>
          </a:p>
          <a:p>
            <a:br/>
            <a:r>
              <a:t>Fact.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 ≠ 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EXP  </a:t>
            </a:r>
            <a:r>
              <a:rPr>
                <a:solidFill>
                  <a:srgbClr val="000000"/>
                </a:solidFill>
              </a:rPr>
              <a:t>⇒  either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≠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, or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≠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EXP</a:t>
            </a:r>
            <a:r>
              <a:rPr>
                <a:solidFill>
                  <a:srgbClr val="000000"/>
                </a:solidFill>
              </a:rPr>
              <a:t>, or both.</a:t>
            </a:r>
          </a:p>
        </p:txBody>
      </p:sp>
      <p:sp>
        <p:nvSpPr>
          <p:cNvPr id="3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28358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build="p" bldLvl="5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2" name="The main question:  P vs. 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main question:  P vs. NP</a:t>
            </a:r>
          </a:p>
        </p:txBody>
      </p:sp>
      <p:sp>
        <p:nvSpPr>
          <p:cNvPr id="383" name="Q.  How to solve an instance of 3-Sat with n variable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How to solve an instance of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with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variables?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A.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Exhaustive search:  try all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</a:t>
            </a:r>
            <a:r>
              <a:rPr i="1" baseline="44499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truth assignments.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Q.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Can we do anything substantially more clever?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Conjecture.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 poly-time algorithm for </a:t>
            </a:r>
            <a:r>
              <a:rPr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3-Sat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pic>
        <p:nvPicPr>
          <p:cNvPr id="385" name="image12.jpg" descr="image12.jpg"/>
          <p:cNvPicPr>
            <a:picLocks noChangeAspect="1"/>
          </p:cNvPicPr>
          <p:nvPr/>
        </p:nvPicPr>
        <p:blipFill>
          <a:blip r:embed="rId2"/>
          <a:srcRect l="1022" t="4436" r="1366" b="3039"/>
          <a:stretch>
            <a:fillRect/>
          </a:stretch>
        </p:blipFill>
        <p:spPr>
          <a:xfrm>
            <a:off x="4336713" y="4876799"/>
            <a:ext cx="4331374" cy="4196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6" h="21497" extrusionOk="0">
                <a:moveTo>
                  <a:pt x="6397" y="7"/>
                </a:moveTo>
                <a:cubicBezTo>
                  <a:pt x="5454" y="59"/>
                  <a:pt x="4968" y="280"/>
                  <a:pt x="4750" y="759"/>
                </a:cubicBezTo>
                <a:cubicBezTo>
                  <a:pt x="4627" y="1031"/>
                  <a:pt x="4617" y="1168"/>
                  <a:pt x="4700" y="1416"/>
                </a:cubicBezTo>
                <a:cubicBezTo>
                  <a:pt x="4757" y="1588"/>
                  <a:pt x="4779" y="1754"/>
                  <a:pt x="4748" y="1786"/>
                </a:cubicBezTo>
                <a:cubicBezTo>
                  <a:pt x="4718" y="1818"/>
                  <a:pt x="4192" y="1852"/>
                  <a:pt x="3577" y="1861"/>
                </a:cubicBezTo>
                <a:cubicBezTo>
                  <a:pt x="2336" y="1881"/>
                  <a:pt x="2161" y="1959"/>
                  <a:pt x="2161" y="2498"/>
                </a:cubicBezTo>
                <a:cubicBezTo>
                  <a:pt x="2161" y="2666"/>
                  <a:pt x="2241" y="2896"/>
                  <a:pt x="2337" y="3006"/>
                </a:cubicBezTo>
                <a:cubicBezTo>
                  <a:pt x="2505" y="3201"/>
                  <a:pt x="2501" y="3210"/>
                  <a:pt x="2253" y="3309"/>
                </a:cubicBezTo>
                <a:cubicBezTo>
                  <a:pt x="1516" y="3602"/>
                  <a:pt x="841" y="4494"/>
                  <a:pt x="841" y="5176"/>
                </a:cubicBezTo>
                <a:cubicBezTo>
                  <a:pt x="841" y="5794"/>
                  <a:pt x="1192" y="6264"/>
                  <a:pt x="1946" y="6652"/>
                </a:cubicBezTo>
                <a:cubicBezTo>
                  <a:pt x="2568" y="6972"/>
                  <a:pt x="2570" y="6974"/>
                  <a:pt x="2416" y="7219"/>
                </a:cubicBezTo>
                <a:cubicBezTo>
                  <a:pt x="2294" y="7415"/>
                  <a:pt x="2208" y="7453"/>
                  <a:pt x="1996" y="7404"/>
                </a:cubicBezTo>
                <a:cubicBezTo>
                  <a:pt x="1665" y="7328"/>
                  <a:pt x="1086" y="7570"/>
                  <a:pt x="946" y="7843"/>
                </a:cubicBezTo>
                <a:cubicBezTo>
                  <a:pt x="780" y="8168"/>
                  <a:pt x="819" y="8715"/>
                  <a:pt x="1024" y="8909"/>
                </a:cubicBezTo>
                <a:cubicBezTo>
                  <a:pt x="1127" y="9006"/>
                  <a:pt x="1186" y="9164"/>
                  <a:pt x="1160" y="9269"/>
                </a:cubicBezTo>
                <a:cubicBezTo>
                  <a:pt x="1084" y="9574"/>
                  <a:pt x="1306" y="11171"/>
                  <a:pt x="1477" y="11548"/>
                </a:cubicBezTo>
                <a:cubicBezTo>
                  <a:pt x="1590" y="11798"/>
                  <a:pt x="1638" y="12186"/>
                  <a:pt x="1640" y="12900"/>
                </a:cubicBezTo>
                <a:cubicBezTo>
                  <a:pt x="1644" y="14028"/>
                  <a:pt x="1499" y="14430"/>
                  <a:pt x="985" y="14728"/>
                </a:cubicBezTo>
                <a:cubicBezTo>
                  <a:pt x="-81" y="15344"/>
                  <a:pt x="-359" y="18054"/>
                  <a:pt x="536" y="19107"/>
                </a:cubicBezTo>
                <a:cubicBezTo>
                  <a:pt x="792" y="19409"/>
                  <a:pt x="1620" y="19946"/>
                  <a:pt x="2195" y="20185"/>
                </a:cubicBezTo>
                <a:cubicBezTo>
                  <a:pt x="3986" y="20928"/>
                  <a:pt x="5462" y="21166"/>
                  <a:pt x="9083" y="21287"/>
                </a:cubicBezTo>
                <a:cubicBezTo>
                  <a:pt x="10454" y="21333"/>
                  <a:pt x="11604" y="21399"/>
                  <a:pt x="11637" y="21433"/>
                </a:cubicBezTo>
                <a:cubicBezTo>
                  <a:pt x="11751" y="21553"/>
                  <a:pt x="14229" y="21491"/>
                  <a:pt x="14999" y="21350"/>
                </a:cubicBezTo>
                <a:cubicBezTo>
                  <a:pt x="15425" y="21272"/>
                  <a:pt x="16381" y="21180"/>
                  <a:pt x="17125" y="21147"/>
                </a:cubicBezTo>
                <a:cubicBezTo>
                  <a:pt x="19409" y="21043"/>
                  <a:pt x="20067" y="20913"/>
                  <a:pt x="20206" y="20535"/>
                </a:cubicBezTo>
                <a:cubicBezTo>
                  <a:pt x="20239" y="20444"/>
                  <a:pt x="20314" y="20404"/>
                  <a:pt x="20377" y="20445"/>
                </a:cubicBezTo>
                <a:cubicBezTo>
                  <a:pt x="20447" y="20490"/>
                  <a:pt x="20463" y="20474"/>
                  <a:pt x="20420" y="20400"/>
                </a:cubicBezTo>
                <a:cubicBezTo>
                  <a:pt x="20380" y="20334"/>
                  <a:pt x="20420" y="20255"/>
                  <a:pt x="20513" y="20217"/>
                </a:cubicBezTo>
                <a:cubicBezTo>
                  <a:pt x="20603" y="20182"/>
                  <a:pt x="20787" y="19898"/>
                  <a:pt x="20922" y="19587"/>
                </a:cubicBezTo>
                <a:cubicBezTo>
                  <a:pt x="21116" y="19136"/>
                  <a:pt x="21215" y="18563"/>
                  <a:pt x="21225" y="17954"/>
                </a:cubicBezTo>
                <a:cubicBezTo>
                  <a:pt x="21241" y="16940"/>
                  <a:pt x="21008" y="15826"/>
                  <a:pt x="20560" y="15008"/>
                </a:cubicBezTo>
                <a:cubicBezTo>
                  <a:pt x="20355" y="14634"/>
                  <a:pt x="20092" y="14029"/>
                  <a:pt x="19976" y="13664"/>
                </a:cubicBezTo>
                <a:cubicBezTo>
                  <a:pt x="19752" y="12959"/>
                  <a:pt x="19751" y="12853"/>
                  <a:pt x="19978" y="11027"/>
                </a:cubicBezTo>
                <a:cubicBezTo>
                  <a:pt x="20101" y="10037"/>
                  <a:pt x="20100" y="9985"/>
                  <a:pt x="19891" y="9478"/>
                </a:cubicBezTo>
                <a:cubicBezTo>
                  <a:pt x="19711" y="9041"/>
                  <a:pt x="19679" y="8806"/>
                  <a:pt x="19704" y="8077"/>
                </a:cubicBezTo>
                <a:lnTo>
                  <a:pt x="19735" y="7203"/>
                </a:lnTo>
                <a:lnTo>
                  <a:pt x="19078" y="6841"/>
                </a:lnTo>
                <a:cubicBezTo>
                  <a:pt x="18717" y="6643"/>
                  <a:pt x="18331" y="6385"/>
                  <a:pt x="18220" y="6270"/>
                </a:cubicBezTo>
                <a:cubicBezTo>
                  <a:pt x="18021" y="6061"/>
                  <a:pt x="18021" y="6056"/>
                  <a:pt x="18201" y="5676"/>
                </a:cubicBezTo>
                <a:cubicBezTo>
                  <a:pt x="18301" y="5465"/>
                  <a:pt x="18509" y="5221"/>
                  <a:pt x="18664" y="5133"/>
                </a:cubicBezTo>
                <a:cubicBezTo>
                  <a:pt x="18967" y="4961"/>
                  <a:pt x="19185" y="4674"/>
                  <a:pt x="19090" y="4574"/>
                </a:cubicBezTo>
                <a:cubicBezTo>
                  <a:pt x="18902" y="4378"/>
                  <a:pt x="16833" y="3968"/>
                  <a:pt x="15309" y="3824"/>
                </a:cubicBezTo>
                <a:cubicBezTo>
                  <a:pt x="14391" y="3737"/>
                  <a:pt x="14019" y="3600"/>
                  <a:pt x="14142" y="3392"/>
                </a:cubicBezTo>
                <a:cubicBezTo>
                  <a:pt x="14179" y="3329"/>
                  <a:pt x="14095" y="3316"/>
                  <a:pt x="13914" y="3358"/>
                </a:cubicBezTo>
                <a:cubicBezTo>
                  <a:pt x="13676" y="3413"/>
                  <a:pt x="13599" y="3379"/>
                  <a:pt x="13467" y="3169"/>
                </a:cubicBezTo>
                <a:cubicBezTo>
                  <a:pt x="13379" y="3029"/>
                  <a:pt x="13307" y="2844"/>
                  <a:pt x="13307" y="2756"/>
                </a:cubicBezTo>
                <a:cubicBezTo>
                  <a:pt x="13307" y="2668"/>
                  <a:pt x="13195" y="2487"/>
                  <a:pt x="13057" y="2354"/>
                </a:cubicBezTo>
                <a:cubicBezTo>
                  <a:pt x="12918" y="2220"/>
                  <a:pt x="12826" y="2051"/>
                  <a:pt x="12850" y="1979"/>
                </a:cubicBezTo>
                <a:cubicBezTo>
                  <a:pt x="12875" y="1907"/>
                  <a:pt x="12834" y="1722"/>
                  <a:pt x="12759" y="1567"/>
                </a:cubicBezTo>
                <a:cubicBezTo>
                  <a:pt x="12642" y="1324"/>
                  <a:pt x="12573" y="1290"/>
                  <a:pt x="12265" y="1315"/>
                </a:cubicBezTo>
                <a:lnTo>
                  <a:pt x="11907" y="1343"/>
                </a:lnTo>
                <a:lnTo>
                  <a:pt x="11938" y="944"/>
                </a:lnTo>
                <a:cubicBezTo>
                  <a:pt x="11969" y="546"/>
                  <a:pt x="11968" y="546"/>
                  <a:pt x="11792" y="770"/>
                </a:cubicBezTo>
                <a:cubicBezTo>
                  <a:pt x="11643" y="960"/>
                  <a:pt x="11570" y="979"/>
                  <a:pt x="11310" y="900"/>
                </a:cubicBezTo>
                <a:cubicBezTo>
                  <a:pt x="11049" y="820"/>
                  <a:pt x="10974" y="840"/>
                  <a:pt x="10795" y="1040"/>
                </a:cubicBezTo>
                <a:cubicBezTo>
                  <a:pt x="10679" y="1169"/>
                  <a:pt x="10481" y="1302"/>
                  <a:pt x="10355" y="1335"/>
                </a:cubicBezTo>
                <a:cubicBezTo>
                  <a:pt x="10201" y="1375"/>
                  <a:pt x="10144" y="1445"/>
                  <a:pt x="10182" y="1548"/>
                </a:cubicBezTo>
                <a:cubicBezTo>
                  <a:pt x="10213" y="1632"/>
                  <a:pt x="10129" y="1872"/>
                  <a:pt x="9997" y="2081"/>
                </a:cubicBezTo>
                <a:cubicBezTo>
                  <a:pt x="9782" y="2421"/>
                  <a:pt x="9719" y="2457"/>
                  <a:pt x="9383" y="2437"/>
                </a:cubicBezTo>
                <a:cubicBezTo>
                  <a:pt x="9176" y="2425"/>
                  <a:pt x="8833" y="2376"/>
                  <a:pt x="8620" y="2329"/>
                </a:cubicBezTo>
                <a:cubicBezTo>
                  <a:pt x="8205" y="2237"/>
                  <a:pt x="8183" y="2167"/>
                  <a:pt x="8387" y="1636"/>
                </a:cubicBezTo>
                <a:cubicBezTo>
                  <a:pt x="8494" y="1358"/>
                  <a:pt x="8481" y="1274"/>
                  <a:pt x="8274" y="879"/>
                </a:cubicBezTo>
                <a:cubicBezTo>
                  <a:pt x="7918" y="200"/>
                  <a:pt x="7388" y="-47"/>
                  <a:pt x="6397" y="7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388" name="Group"/>
          <p:cNvGrpSpPr/>
          <p:nvPr/>
        </p:nvGrpSpPr>
        <p:grpSpPr>
          <a:xfrm>
            <a:off x="2959729" y="3760770"/>
            <a:ext cx="3187701" cy="622602"/>
            <a:chOff x="0" y="0"/>
            <a:chExt cx="3187700" cy="622601"/>
          </a:xfrm>
        </p:grpSpPr>
        <p:sp>
          <p:nvSpPr>
            <p:cNvPr id="386" name="“intractable”"/>
            <p:cNvSpPr txBox="1"/>
            <p:nvPr/>
          </p:nvSpPr>
          <p:spPr>
            <a:xfrm>
              <a:off x="808998" y="330501"/>
              <a:ext cx="1574801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marL="58702" marR="58702" defTabSz="1295400">
                <a:lnSpc>
                  <a:spcPct val="150000"/>
                </a:lnSpc>
                <a:buClrTx/>
                <a:buFontTx/>
                <a:tabLst/>
                <a:defRPr>
                  <a:uFill>
                    <a:solidFill>
                      <a:srgbClr val="8D3124"/>
                    </a:solidFill>
                  </a:uFill>
                </a:defRPr>
              </a:lvl1pPr>
            </a:lstStyle>
            <a:p>
              <a:r>
                <a:t>“intractable”</a:t>
              </a:r>
            </a:p>
          </p:txBody>
        </p:sp>
        <p:sp>
          <p:nvSpPr>
            <p:cNvPr id="387" name="Line"/>
            <p:cNvSpPr/>
            <p:nvPr/>
          </p:nvSpPr>
          <p:spPr>
            <a:xfrm rot="5400000">
              <a:off x="1434435" y="-1434436"/>
              <a:ext cx="318830" cy="318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475"/>
                    <a:pt x="10800" y="1060"/>
                  </a:cubicBezTo>
                  <a:lnTo>
                    <a:pt x="10800" y="9740"/>
                  </a:lnTo>
                  <a:cubicBezTo>
                    <a:pt x="10800" y="10325"/>
                    <a:pt x="15635" y="10800"/>
                    <a:pt x="21600" y="10800"/>
                  </a:cubicBezTo>
                  <a:cubicBezTo>
                    <a:pt x="15635" y="10800"/>
                    <a:pt x="10800" y="11275"/>
                    <a:pt x="10800" y="11860"/>
                  </a:cubicBezTo>
                  <a:lnTo>
                    <a:pt x="10800" y="20540"/>
                  </a:lnTo>
                  <a:cubicBezTo>
                    <a:pt x="10800" y="21125"/>
                    <a:pt x="5965" y="21600"/>
                    <a:pt x="0" y="21600"/>
                  </a:cubicBezTo>
                </a:path>
              </a:pathLst>
            </a:custGeom>
            <a:noFill/>
            <a:ln w="15875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7700">
                <a:lnSpc>
                  <a:spcPct val="100000"/>
                </a:lnSpc>
                <a:tabLst/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167492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 build="p" animBg="1" advAuto="0"/>
      <p:bldP spid="385" grpId="0" animBg="1" advAuto="0"/>
      <p:bldP spid="388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1" name="The main question:  P vs. N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main question:  P vs. NP</a:t>
            </a:r>
          </a:p>
        </p:txBody>
      </p:sp>
      <p:sp>
        <p:nvSpPr>
          <p:cNvPr id="392" name="Does P = NP?  [Cook 1971, Edmonds, Levin, Yablonski, Gödel] Is the decision problem as easy as the certification problem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Does P = NP?  </a:t>
            </a:r>
            <a:r>
              <a:rPr>
                <a:solidFill>
                  <a:srgbClr val="606060"/>
                </a:solidFill>
              </a:rPr>
              <a:t>[Cook 1971, Edmonds, Levin, Yablonski, Gödel]</a:t>
            </a:r>
            <a:br>
              <a:rPr>
                <a:solidFill>
                  <a:srgbClr val="606060"/>
                </a:solidFill>
              </a:rPr>
            </a:br>
            <a:r>
              <a:rPr>
                <a:solidFill>
                  <a:srgbClr val="000000"/>
                </a:solidFill>
              </a:rPr>
              <a:t>Is the decision problem as easy as the certification problem?</a:t>
            </a:r>
          </a:p>
          <a:p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t>If yes…  </a:t>
            </a:r>
            <a:r>
              <a:rPr>
                <a:solidFill>
                  <a:srgbClr val="000000"/>
                </a:solidFill>
              </a:rPr>
              <a:t>Efficient algorithms for </a:t>
            </a:r>
            <a:r>
              <a:rPr cap="small">
                <a:solidFill>
                  <a:srgbClr val="000000"/>
                </a:solidFill>
              </a:rPr>
              <a:t>3-Sat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TSP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Vertex-Cover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Factor</a:t>
            </a:r>
            <a:r>
              <a:rPr>
                <a:solidFill>
                  <a:srgbClr val="000000"/>
                </a:solidFill>
              </a:rPr>
              <a:t>,  …</a:t>
            </a:r>
          </a:p>
          <a:p>
            <a:r>
              <a:t>If no…  </a:t>
            </a:r>
            <a:r>
              <a:rPr>
                <a:solidFill>
                  <a:srgbClr val="000000"/>
                </a:solidFill>
              </a:rPr>
              <a:t>No efficient algorithms possible for </a:t>
            </a:r>
            <a:r>
              <a:rPr cap="small">
                <a:solidFill>
                  <a:srgbClr val="000000"/>
                </a:solidFill>
              </a:rPr>
              <a:t>3-Sat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TSP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Vertex-Cover</a:t>
            </a:r>
            <a:r>
              <a:rPr>
                <a:solidFill>
                  <a:srgbClr val="000000"/>
                </a:solidFill>
              </a:rPr>
              <a:t>, …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Consensus opinion.   </a:t>
            </a:r>
            <a:r>
              <a:rPr>
                <a:solidFill>
                  <a:srgbClr val="000000"/>
                </a:solidFill>
              </a:rPr>
              <a:t>Probably no.</a:t>
            </a:r>
          </a:p>
        </p:txBody>
      </p:sp>
      <p:grpSp>
        <p:nvGrpSpPr>
          <p:cNvPr id="401" name="Group"/>
          <p:cNvGrpSpPr/>
          <p:nvPr/>
        </p:nvGrpSpPr>
        <p:grpSpPr>
          <a:xfrm>
            <a:off x="7038903" y="2976332"/>
            <a:ext cx="3796011" cy="3242151"/>
            <a:chOff x="0" y="0"/>
            <a:chExt cx="3796010" cy="3242149"/>
          </a:xfrm>
        </p:grpSpPr>
        <p:sp>
          <p:nvSpPr>
            <p:cNvPr id="393" name="Oval"/>
            <p:cNvSpPr/>
            <p:nvPr/>
          </p:nvSpPr>
          <p:spPr>
            <a:xfrm>
              <a:off x="0" y="0"/>
              <a:ext cx="3796011" cy="2621732"/>
            </a:xfrm>
            <a:prstGeom prst="ellipse">
              <a:avLst/>
            </a:prstGeom>
            <a:solidFill>
              <a:srgbClr val="424242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4" name="EXP"/>
            <p:cNvSpPr txBox="1"/>
            <p:nvPr/>
          </p:nvSpPr>
          <p:spPr>
            <a:xfrm>
              <a:off x="103847" y="764803"/>
              <a:ext cx="711753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FFFFFF"/>
                </a:buClr>
                <a:defRPr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EXP</a:t>
              </a:r>
            </a:p>
          </p:txBody>
        </p:sp>
        <p:sp>
          <p:nvSpPr>
            <p:cNvPr id="395" name="Oval"/>
            <p:cNvSpPr/>
            <p:nvPr/>
          </p:nvSpPr>
          <p:spPr>
            <a:xfrm>
              <a:off x="657479" y="497279"/>
              <a:ext cx="2478573" cy="1894698"/>
            </a:xfrm>
            <a:prstGeom prst="ellipse">
              <a:avLst/>
            </a:prstGeom>
            <a:solidFill>
              <a:srgbClr val="A7A7A7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6" name="NP"/>
            <p:cNvSpPr txBox="1"/>
            <p:nvPr/>
          </p:nvSpPr>
          <p:spPr>
            <a:xfrm>
              <a:off x="1611971" y="720961"/>
              <a:ext cx="600106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defRPr b="1">
                  <a:solidFill>
                    <a:srgbClr val="000000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NP</a:t>
              </a:r>
            </a:p>
          </p:txBody>
        </p:sp>
        <p:grpSp>
          <p:nvGrpSpPr>
            <p:cNvPr id="399" name="Group"/>
            <p:cNvGrpSpPr/>
            <p:nvPr/>
          </p:nvGrpSpPr>
          <p:grpSpPr>
            <a:xfrm>
              <a:off x="895660" y="1048063"/>
              <a:ext cx="558238" cy="698710"/>
              <a:chOff x="0" y="0"/>
              <a:chExt cx="558237" cy="698708"/>
            </a:xfrm>
          </p:grpSpPr>
          <p:sp>
            <p:nvSpPr>
              <p:cNvPr id="397" name="Oval"/>
              <p:cNvSpPr/>
              <p:nvPr/>
            </p:nvSpPr>
            <p:spPr>
              <a:xfrm>
                <a:off x="0" y="0"/>
                <a:ext cx="558238" cy="698709"/>
              </a:xfrm>
              <a:prstGeom prst="ellipse">
                <a:avLst/>
              </a:prstGeom>
              <a:solidFill>
                <a:srgbClr val="CBCBCB"/>
              </a:solidFill>
              <a:ln w="6350" cap="flat">
                <a:solidFill>
                  <a:srgbClr val="010000"/>
                </a:solidFill>
                <a:prstDash val="solid"/>
                <a:round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98" name="P"/>
              <p:cNvSpPr txBox="1"/>
              <p:nvPr/>
            </p:nvSpPr>
            <p:spPr>
              <a:xfrm>
                <a:off x="83735" y="149301"/>
                <a:ext cx="390767" cy="4071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marL="56816" marR="56816">
                  <a:defRPr b="1">
                    <a:solidFill>
                      <a:srgbClr val="000000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r>
                  <a:t>P</a:t>
                </a:r>
              </a:p>
            </p:txBody>
          </p:sp>
        </p:grpSp>
        <p:sp>
          <p:nvSpPr>
            <p:cNvPr id="400" name="If  P ≠ NP"/>
            <p:cNvSpPr txBox="1"/>
            <p:nvPr/>
          </p:nvSpPr>
          <p:spPr>
            <a:xfrm>
              <a:off x="1034598" y="2923481"/>
              <a:ext cx="1479329" cy="318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>
                <a:defRPr>
                  <a:solidFill>
                    <a:srgbClr val="8D3124"/>
                  </a:solidFill>
                  <a:uFillTx/>
                </a:defRPr>
              </a:pPr>
              <a:r>
                <a:rPr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</a:rPr>
                <a:t>If  P ≠ NP</a:t>
              </a:r>
            </a:p>
          </p:txBody>
        </p:sp>
      </p:grpSp>
      <p:grpSp>
        <p:nvGrpSpPr>
          <p:cNvPr id="407" name="Group"/>
          <p:cNvGrpSpPr/>
          <p:nvPr/>
        </p:nvGrpSpPr>
        <p:grpSpPr>
          <a:xfrm>
            <a:off x="1909397" y="2967284"/>
            <a:ext cx="3796011" cy="3251199"/>
            <a:chOff x="0" y="0"/>
            <a:chExt cx="3796010" cy="3251198"/>
          </a:xfrm>
        </p:grpSpPr>
        <p:sp>
          <p:nvSpPr>
            <p:cNvPr id="402" name="If  P = NP"/>
            <p:cNvSpPr txBox="1"/>
            <p:nvPr/>
          </p:nvSpPr>
          <p:spPr>
            <a:xfrm>
              <a:off x="1113063" y="2932530"/>
              <a:ext cx="1465373" cy="318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If  P = NP</a:t>
              </a:r>
            </a:p>
          </p:txBody>
        </p:sp>
        <p:sp>
          <p:nvSpPr>
            <p:cNvPr id="403" name="Oval"/>
            <p:cNvSpPr/>
            <p:nvPr/>
          </p:nvSpPr>
          <p:spPr>
            <a:xfrm>
              <a:off x="0" y="0"/>
              <a:ext cx="3796011" cy="2621732"/>
            </a:xfrm>
            <a:prstGeom prst="ellipse">
              <a:avLst/>
            </a:prstGeom>
            <a:solidFill>
              <a:srgbClr val="424242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4" name="EXP"/>
            <p:cNvSpPr txBox="1"/>
            <p:nvPr/>
          </p:nvSpPr>
          <p:spPr>
            <a:xfrm>
              <a:off x="127713" y="786551"/>
              <a:ext cx="697797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FFFFFF"/>
                </a:buClr>
                <a:defRPr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EXP</a:t>
              </a:r>
            </a:p>
          </p:txBody>
        </p:sp>
        <p:sp>
          <p:nvSpPr>
            <p:cNvPr id="405" name="Oval"/>
            <p:cNvSpPr/>
            <p:nvPr/>
          </p:nvSpPr>
          <p:spPr>
            <a:xfrm>
              <a:off x="654999" y="503180"/>
              <a:ext cx="2478573" cy="1891550"/>
            </a:xfrm>
            <a:prstGeom prst="ellipse">
              <a:avLst/>
            </a:prstGeom>
            <a:solidFill>
              <a:srgbClr val="CBCBCB"/>
            </a:solidFill>
            <a:ln w="3175" cap="flat">
              <a:solidFill>
                <a:srgbClr val="010000"/>
              </a:solidFill>
              <a:prstDash val="solid"/>
              <a:round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06" name="P = NP"/>
            <p:cNvSpPr txBox="1"/>
            <p:nvPr/>
          </p:nvSpPr>
          <p:spPr>
            <a:xfrm>
              <a:off x="1022906" y="1395537"/>
              <a:ext cx="1772403" cy="300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spcBef>
                  <a:spcPts val="900"/>
                </a:spcBef>
                <a:buClr>
                  <a:srgbClr val="010000"/>
                </a:buClr>
                <a:defRPr b="1">
                  <a:solidFill>
                    <a:srgbClr val="010000"/>
                  </a:solidFill>
                  <a:uFill>
                    <a:solidFill>
                      <a:srgbClr val="01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P = NP</a:t>
              </a:r>
            </a:p>
          </p:txBody>
        </p:sp>
      </p:grpSp>
      <p:sp>
        <p:nvSpPr>
          <p:cNvPr id="4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75060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build="p" animBg="1" advAuto="0"/>
      <p:bldP spid="401" grpId="0" animBg="1" advAuto="0"/>
      <p:bldP spid="407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8" name="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Possible outcomes</a:t>
            </a:r>
          </a:p>
        </p:txBody>
      </p:sp>
      <p:sp>
        <p:nvSpPr>
          <p:cNvPr id="429" name="P ≠ N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≠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</a:p>
        </p:txBody>
      </p:sp>
      <p:sp>
        <p:nvSpPr>
          <p:cNvPr id="4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grpSp>
        <p:nvGrpSpPr>
          <p:cNvPr id="433" name="Group"/>
          <p:cNvGrpSpPr/>
          <p:nvPr/>
        </p:nvGrpSpPr>
        <p:grpSpPr>
          <a:xfrm>
            <a:off x="1204086" y="2184400"/>
            <a:ext cx="10798945" cy="2667000"/>
            <a:chOff x="0" y="0"/>
            <a:chExt cx="10798944" cy="2667000"/>
          </a:xfrm>
        </p:grpSpPr>
        <p:sp>
          <p:nvSpPr>
            <p:cNvPr id="431" name="“ I conjecture that there is no good algorithm for the traveling salesman…"/>
            <p:cNvSpPr/>
            <p:nvPr/>
          </p:nvSpPr>
          <p:spPr>
            <a:xfrm>
              <a:off x="0" y="0"/>
              <a:ext cx="9499600" cy="2667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 conjecture that there is no good algorithm for the traveling salesman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problem. My reasons are the same as for any mathematical conjecture:  (i) It is a legitimate mathematical possibility and (ii) I do not know.”  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</a:t>
              </a:r>
              <a:r>
                <a:t> —   Jack Edmonds 1966</a:t>
              </a:r>
            </a:p>
          </p:txBody>
        </p:sp>
        <p:pic>
          <p:nvPicPr>
            <p:cNvPr id="432" name="edmonds.jpg" descr="edmonds.jpg"/>
            <p:cNvPicPr>
              <a:picLocks noChangeAspect="1"/>
            </p:cNvPicPr>
            <p:nvPr/>
          </p:nvPicPr>
          <p:blipFill>
            <a:blip r:embed="rId2"/>
            <a:srcRect l="2766" t="1168" r="4826" b="28679"/>
            <a:stretch>
              <a:fillRect/>
            </a:stretch>
          </p:blipFill>
          <p:spPr>
            <a:xfrm>
              <a:off x="9768259" y="677664"/>
              <a:ext cx="1030686" cy="1235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95" extrusionOk="0">
                  <a:moveTo>
                    <a:pt x="5147" y="0"/>
                  </a:moveTo>
                  <a:cubicBezTo>
                    <a:pt x="3668" y="0"/>
                    <a:pt x="2919" y="-1"/>
                    <a:pt x="2129" y="209"/>
                  </a:cubicBezTo>
                  <a:cubicBezTo>
                    <a:pt x="1257" y="473"/>
                    <a:pt x="567" y="1049"/>
                    <a:pt x="249" y="1776"/>
                  </a:cubicBezTo>
                  <a:cubicBezTo>
                    <a:pt x="-3" y="2441"/>
                    <a:pt x="0" y="3063"/>
                    <a:pt x="0" y="4294"/>
                  </a:cubicBezTo>
                  <a:lnTo>
                    <a:pt x="0" y="17281"/>
                  </a:lnTo>
                  <a:cubicBezTo>
                    <a:pt x="0" y="18532"/>
                    <a:pt x="-3" y="19155"/>
                    <a:pt x="249" y="19820"/>
                  </a:cubicBezTo>
                  <a:cubicBezTo>
                    <a:pt x="567" y="20547"/>
                    <a:pt x="1257" y="21123"/>
                    <a:pt x="2129" y="21387"/>
                  </a:cubicBezTo>
                  <a:cubicBezTo>
                    <a:pt x="2925" y="21598"/>
                    <a:pt x="3670" y="21596"/>
                    <a:pt x="5147" y="21596"/>
                  </a:cubicBezTo>
                  <a:lnTo>
                    <a:pt x="16422" y="21596"/>
                  </a:lnTo>
                  <a:cubicBezTo>
                    <a:pt x="17921" y="21596"/>
                    <a:pt x="18669" y="21598"/>
                    <a:pt x="19465" y="21387"/>
                  </a:cubicBezTo>
                  <a:cubicBezTo>
                    <a:pt x="20337" y="21123"/>
                    <a:pt x="21027" y="20547"/>
                    <a:pt x="21345" y="19820"/>
                  </a:cubicBezTo>
                  <a:cubicBezTo>
                    <a:pt x="21597" y="19155"/>
                    <a:pt x="21594" y="18533"/>
                    <a:pt x="21594" y="17302"/>
                  </a:cubicBezTo>
                  <a:lnTo>
                    <a:pt x="21594" y="4315"/>
                  </a:lnTo>
                  <a:cubicBezTo>
                    <a:pt x="21594" y="3064"/>
                    <a:pt x="21597" y="2441"/>
                    <a:pt x="21345" y="1776"/>
                  </a:cubicBezTo>
                  <a:cubicBezTo>
                    <a:pt x="21027" y="1049"/>
                    <a:pt x="20337" y="473"/>
                    <a:pt x="19465" y="209"/>
                  </a:cubicBezTo>
                  <a:cubicBezTo>
                    <a:pt x="18669" y="-2"/>
                    <a:pt x="17924" y="0"/>
                    <a:pt x="16447" y="0"/>
                  </a:cubicBezTo>
                  <a:lnTo>
                    <a:pt x="5172" y="0"/>
                  </a:lnTo>
                  <a:lnTo>
                    <a:pt x="5147" y="0"/>
                  </a:lnTo>
                  <a:close/>
                </a:path>
              </a:pathLst>
            </a:custGeom>
            <a:ln w="12700" cap="flat">
              <a:noFill/>
              <a:round/>
            </a:ln>
            <a:effectLst/>
          </p:spPr>
        </p:pic>
      </p:grpSp>
      <p:grpSp>
        <p:nvGrpSpPr>
          <p:cNvPr id="436" name="Group"/>
          <p:cNvGrpSpPr/>
          <p:nvPr/>
        </p:nvGrpSpPr>
        <p:grpSpPr>
          <a:xfrm>
            <a:off x="1206500" y="5194300"/>
            <a:ext cx="10885120" cy="3149600"/>
            <a:chOff x="0" y="0"/>
            <a:chExt cx="10885119" cy="3149600"/>
          </a:xfrm>
        </p:grpSpPr>
        <p:sp>
          <p:nvSpPr>
            <p:cNvPr id="434" name="“ In my view, there is no way to even make intelligent guesses about the…"/>
            <p:cNvSpPr/>
            <p:nvPr/>
          </p:nvSpPr>
          <p:spPr>
            <a:xfrm>
              <a:off x="0" y="0"/>
              <a:ext cx="9499600" cy="31496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In my view, there is no way to even make intelligent guesses about the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answer to any of these questions. If I had to bet now, I would bet that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 is not equal to NP. I estimate the half-life of this problem at 25–50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more years, but I wouldn’t bet on it being solved before 2100. ”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</a:t>
              </a:r>
              <a:r>
                <a:t> —   Bob Tarjan (2002)</a:t>
              </a:r>
            </a:p>
          </p:txBody>
        </p:sp>
        <p:pic>
          <p:nvPicPr>
            <p:cNvPr id="435" name="Image" descr="Image"/>
            <p:cNvPicPr>
              <a:picLocks noChangeAspect="1"/>
            </p:cNvPicPr>
            <p:nvPr/>
          </p:nvPicPr>
          <p:blipFill>
            <a:blip r:embed="rId3"/>
            <a:srcRect r="16" b="8680"/>
            <a:stretch>
              <a:fillRect/>
            </a:stretch>
          </p:blipFill>
          <p:spPr>
            <a:xfrm>
              <a:off x="9856022" y="872926"/>
              <a:ext cx="1029098" cy="1403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4" y="0"/>
                  </a:moveTo>
                  <a:cubicBezTo>
                    <a:pt x="4356" y="0"/>
                    <a:pt x="3464" y="2"/>
                    <a:pt x="2524" y="220"/>
                  </a:cubicBezTo>
                  <a:cubicBezTo>
                    <a:pt x="1490" y="496"/>
                    <a:pt x="676" y="1092"/>
                    <a:pt x="300" y="1850"/>
                  </a:cubicBezTo>
                  <a:cubicBezTo>
                    <a:pt x="0" y="2543"/>
                    <a:pt x="0" y="3198"/>
                    <a:pt x="0" y="4482"/>
                  </a:cubicBezTo>
                  <a:lnTo>
                    <a:pt x="0" y="17099"/>
                  </a:lnTo>
                  <a:cubicBezTo>
                    <a:pt x="0" y="18404"/>
                    <a:pt x="0" y="19051"/>
                    <a:pt x="300" y="19744"/>
                  </a:cubicBezTo>
                  <a:cubicBezTo>
                    <a:pt x="676" y="20502"/>
                    <a:pt x="1490" y="21104"/>
                    <a:pt x="2524" y="21380"/>
                  </a:cubicBezTo>
                  <a:cubicBezTo>
                    <a:pt x="3469" y="21600"/>
                    <a:pt x="4362" y="21600"/>
                    <a:pt x="6114" y="21600"/>
                  </a:cubicBezTo>
                  <a:lnTo>
                    <a:pt x="15461" y="21600"/>
                  </a:lnTo>
                  <a:cubicBezTo>
                    <a:pt x="17240" y="21600"/>
                    <a:pt x="18131" y="21600"/>
                    <a:pt x="19076" y="21380"/>
                  </a:cubicBezTo>
                  <a:cubicBezTo>
                    <a:pt x="20110" y="21104"/>
                    <a:pt x="20924" y="20502"/>
                    <a:pt x="21300" y="19744"/>
                  </a:cubicBezTo>
                  <a:cubicBezTo>
                    <a:pt x="21600" y="19051"/>
                    <a:pt x="21600" y="18402"/>
                    <a:pt x="21600" y="17118"/>
                  </a:cubicBezTo>
                  <a:lnTo>
                    <a:pt x="21600" y="4501"/>
                  </a:lnTo>
                  <a:cubicBezTo>
                    <a:pt x="21600" y="3196"/>
                    <a:pt x="21600" y="2543"/>
                    <a:pt x="21300" y="1850"/>
                  </a:cubicBezTo>
                  <a:cubicBezTo>
                    <a:pt x="20924" y="1092"/>
                    <a:pt x="20110" y="496"/>
                    <a:pt x="19076" y="220"/>
                  </a:cubicBezTo>
                  <a:cubicBezTo>
                    <a:pt x="18131" y="0"/>
                    <a:pt x="17246" y="0"/>
                    <a:pt x="15494" y="0"/>
                  </a:cubicBezTo>
                  <a:lnTo>
                    <a:pt x="611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9609585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 animBg="1" advAuto="0"/>
      <p:bldP spid="436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9" name="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Possible outcomes</a:t>
            </a:r>
          </a:p>
        </p:txBody>
      </p:sp>
      <p:sp>
        <p:nvSpPr>
          <p:cNvPr id="440" name="P ≠ N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≠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grpSp>
        <p:nvGrpSpPr>
          <p:cNvPr id="444" name="Group"/>
          <p:cNvGrpSpPr/>
          <p:nvPr/>
        </p:nvGrpSpPr>
        <p:grpSpPr>
          <a:xfrm>
            <a:off x="1206500" y="3149600"/>
            <a:ext cx="10884981" cy="4191001"/>
            <a:chOff x="0" y="0"/>
            <a:chExt cx="10884980" cy="4191000"/>
          </a:xfrm>
        </p:grpSpPr>
        <p:sp>
          <p:nvSpPr>
            <p:cNvPr id="442" name="“ We seem to be missing even the most basic understanding of the…"/>
            <p:cNvSpPr/>
            <p:nvPr/>
          </p:nvSpPr>
          <p:spPr>
            <a:xfrm>
              <a:off x="0" y="0"/>
              <a:ext cx="9499600" cy="4191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We seem to be missing even the most basic understanding of the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nature of its difficulty…. All approaches tried so far probably </a:t>
              </a:r>
              <a:r>
                <a:rPr i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(</a:t>
              </a: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in</a:t>
              </a:r>
              <a:b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</a:b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some cases, provably) have failed. In this sense P =NP is different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from many other major mathematical problems on which a gradual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progress was being constantly done (sometimes for centuries)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whereupon they yielded, either completely or partially. ”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       </a:t>
              </a:r>
              <a:r>
                <a:t> —   Alexander Razborov (2002)</a:t>
              </a:r>
            </a:p>
          </p:txBody>
        </p:sp>
        <p:pic>
          <p:nvPicPr>
            <p:cNvPr id="443" name="Image" descr="Image"/>
            <p:cNvPicPr>
              <a:picLocks noChangeAspect="1"/>
            </p:cNvPicPr>
            <p:nvPr/>
          </p:nvPicPr>
          <p:blipFill>
            <a:blip r:embed="rId3"/>
            <a:srcRect b="4081"/>
            <a:stretch>
              <a:fillRect/>
            </a:stretch>
          </p:blipFill>
          <p:spPr>
            <a:xfrm>
              <a:off x="9856022" y="1351756"/>
              <a:ext cx="1028959" cy="148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8" extrusionOk="0">
                  <a:moveTo>
                    <a:pt x="6854" y="0"/>
                  </a:moveTo>
                  <a:cubicBezTo>
                    <a:pt x="4880" y="0"/>
                    <a:pt x="3885" y="-1"/>
                    <a:pt x="2832" y="230"/>
                  </a:cubicBezTo>
                  <a:cubicBezTo>
                    <a:pt x="1672" y="522"/>
                    <a:pt x="755" y="1157"/>
                    <a:pt x="333" y="1959"/>
                  </a:cubicBezTo>
                  <a:cubicBezTo>
                    <a:pt x="-3" y="2692"/>
                    <a:pt x="0" y="3383"/>
                    <a:pt x="0" y="4742"/>
                  </a:cubicBezTo>
                  <a:lnTo>
                    <a:pt x="0" y="16832"/>
                  </a:lnTo>
                  <a:cubicBezTo>
                    <a:pt x="0" y="18213"/>
                    <a:pt x="-3" y="18906"/>
                    <a:pt x="333" y="19639"/>
                  </a:cubicBezTo>
                  <a:cubicBezTo>
                    <a:pt x="755" y="20441"/>
                    <a:pt x="1672" y="21070"/>
                    <a:pt x="2832" y="21362"/>
                  </a:cubicBezTo>
                  <a:cubicBezTo>
                    <a:pt x="3891" y="21594"/>
                    <a:pt x="4890" y="21598"/>
                    <a:pt x="6854" y="21598"/>
                  </a:cubicBezTo>
                  <a:lnTo>
                    <a:pt x="14709" y="21598"/>
                  </a:lnTo>
                  <a:cubicBezTo>
                    <a:pt x="16704" y="21598"/>
                    <a:pt x="17706" y="21594"/>
                    <a:pt x="18765" y="21362"/>
                  </a:cubicBezTo>
                  <a:cubicBezTo>
                    <a:pt x="19925" y="21070"/>
                    <a:pt x="20834" y="20441"/>
                    <a:pt x="21256" y="19639"/>
                  </a:cubicBezTo>
                  <a:cubicBezTo>
                    <a:pt x="21591" y="18906"/>
                    <a:pt x="21597" y="18214"/>
                    <a:pt x="21597" y="16855"/>
                  </a:cubicBezTo>
                  <a:lnTo>
                    <a:pt x="21597" y="4760"/>
                  </a:lnTo>
                  <a:cubicBezTo>
                    <a:pt x="21597" y="3380"/>
                    <a:pt x="21591" y="2692"/>
                    <a:pt x="21256" y="1959"/>
                  </a:cubicBezTo>
                  <a:cubicBezTo>
                    <a:pt x="20834" y="1157"/>
                    <a:pt x="19925" y="522"/>
                    <a:pt x="18765" y="230"/>
                  </a:cubicBezTo>
                  <a:cubicBezTo>
                    <a:pt x="17706" y="-2"/>
                    <a:pt x="16707" y="0"/>
                    <a:pt x="14742" y="0"/>
                  </a:cubicBezTo>
                  <a:lnTo>
                    <a:pt x="6854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98339791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9" name="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Possible outcomes</a:t>
            </a:r>
          </a:p>
        </p:txBody>
      </p:sp>
      <p:sp>
        <p:nvSpPr>
          <p:cNvPr id="450" name="P = N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=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</a:p>
        </p:txBody>
      </p:sp>
      <p:sp>
        <p:nvSpPr>
          <p:cNvPr id="4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grpSp>
        <p:nvGrpSpPr>
          <p:cNvPr id="454" name="Group"/>
          <p:cNvGrpSpPr/>
          <p:nvPr/>
        </p:nvGrpSpPr>
        <p:grpSpPr>
          <a:xfrm>
            <a:off x="1193800" y="2260600"/>
            <a:ext cx="11123982" cy="3647404"/>
            <a:chOff x="0" y="0"/>
            <a:chExt cx="11123981" cy="3647403"/>
          </a:xfrm>
        </p:grpSpPr>
        <p:sp>
          <p:nvSpPr>
            <p:cNvPr id="452" name="“  I think that in this respect I am on the loony fringe of the mathematical…"/>
            <p:cNvSpPr/>
            <p:nvPr/>
          </p:nvSpPr>
          <p:spPr>
            <a:xfrm>
              <a:off x="0" y="0"/>
              <a:ext cx="9499600" cy="36474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 I think that in this respect I am on the loony fringe of the mathematical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community: I think (not too strongly!) that P=NP and this will be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proved within twenty years. Some years ago, Charles Read and I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worked on it quite bit, and we even had a celebratory dinner in a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 good restaurant before we found an absolutely fatal mistake. ”</a:t>
              </a:r>
              <a:b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</a:b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</a:t>
              </a:r>
              <a:r>
                <a:t>     —   Béla Bollobás (2002)</a:t>
              </a:r>
            </a:p>
          </p:txBody>
        </p:sp>
        <p:pic>
          <p:nvPicPr>
            <p:cNvPr id="453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9859757" y="1136963"/>
              <a:ext cx="1264225" cy="1373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29" y="0"/>
                  </a:moveTo>
                  <a:cubicBezTo>
                    <a:pt x="3498" y="0"/>
                    <a:pt x="2771" y="2"/>
                    <a:pt x="2007" y="225"/>
                  </a:cubicBezTo>
                  <a:cubicBezTo>
                    <a:pt x="1165" y="507"/>
                    <a:pt x="503" y="1116"/>
                    <a:pt x="197" y="1891"/>
                  </a:cubicBezTo>
                  <a:cubicBezTo>
                    <a:pt x="86" y="2211"/>
                    <a:pt x="33" y="2535"/>
                    <a:pt x="0" y="2902"/>
                  </a:cubicBezTo>
                  <a:lnTo>
                    <a:pt x="0" y="18692"/>
                  </a:lnTo>
                  <a:cubicBezTo>
                    <a:pt x="33" y="19061"/>
                    <a:pt x="86" y="19388"/>
                    <a:pt x="197" y="19709"/>
                  </a:cubicBezTo>
                  <a:cubicBezTo>
                    <a:pt x="503" y="20484"/>
                    <a:pt x="1165" y="21093"/>
                    <a:pt x="2007" y="21375"/>
                  </a:cubicBezTo>
                  <a:cubicBezTo>
                    <a:pt x="2776" y="21600"/>
                    <a:pt x="3503" y="21600"/>
                    <a:pt x="4929" y="21600"/>
                  </a:cubicBezTo>
                  <a:lnTo>
                    <a:pt x="16651" y="21600"/>
                  </a:lnTo>
                  <a:cubicBezTo>
                    <a:pt x="18099" y="21600"/>
                    <a:pt x="18824" y="21600"/>
                    <a:pt x="19593" y="21375"/>
                  </a:cubicBezTo>
                  <a:cubicBezTo>
                    <a:pt x="20435" y="21093"/>
                    <a:pt x="21097" y="20484"/>
                    <a:pt x="21403" y="19709"/>
                  </a:cubicBezTo>
                  <a:cubicBezTo>
                    <a:pt x="21514" y="19389"/>
                    <a:pt x="21567" y="19065"/>
                    <a:pt x="21600" y="18698"/>
                  </a:cubicBezTo>
                  <a:lnTo>
                    <a:pt x="21600" y="2908"/>
                  </a:lnTo>
                  <a:cubicBezTo>
                    <a:pt x="21567" y="2539"/>
                    <a:pt x="21514" y="2212"/>
                    <a:pt x="21403" y="1891"/>
                  </a:cubicBezTo>
                  <a:cubicBezTo>
                    <a:pt x="21097" y="1116"/>
                    <a:pt x="20435" y="507"/>
                    <a:pt x="19593" y="225"/>
                  </a:cubicBezTo>
                  <a:cubicBezTo>
                    <a:pt x="18824" y="0"/>
                    <a:pt x="18097" y="0"/>
                    <a:pt x="16671" y="0"/>
                  </a:cubicBezTo>
                  <a:lnTo>
                    <a:pt x="4929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457" name="Group"/>
          <p:cNvGrpSpPr/>
          <p:nvPr/>
        </p:nvGrpSpPr>
        <p:grpSpPr>
          <a:xfrm>
            <a:off x="1231900" y="6464300"/>
            <a:ext cx="11322391" cy="2552700"/>
            <a:chOff x="0" y="0"/>
            <a:chExt cx="11322390" cy="2552700"/>
          </a:xfrm>
        </p:grpSpPr>
        <p:sp>
          <p:nvSpPr>
            <p:cNvPr id="455" name="“ In my opinion this shouldn’t really be a hard problem; it’s just…"/>
            <p:cNvSpPr/>
            <p:nvPr/>
          </p:nvSpPr>
          <p:spPr>
            <a:xfrm>
              <a:off x="0" y="0"/>
              <a:ext cx="9499600" cy="25527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In my opinion this shouldn’t really be a hard problem; it’s just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that we came late to this theory, and haven’t yet developed any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techniques for proving computations to be hard.  Eventually, it will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just be a footnote in the books. ” </a:t>
              </a:r>
              <a:r>
                <a:t>     —   John Conway</a:t>
              </a:r>
            </a:p>
          </p:txBody>
        </p:sp>
        <p:pic>
          <p:nvPicPr>
            <p:cNvPr id="456" name="Image" descr="Image"/>
            <p:cNvPicPr>
              <a:picLocks noChangeAspect="1"/>
            </p:cNvPicPr>
            <p:nvPr/>
          </p:nvPicPr>
          <p:blipFill>
            <a:blip r:embed="rId3"/>
            <a:srcRect r="13095" b="6"/>
            <a:stretch>
              <a:fillRect/>
            </a:stretch>
          </p:blipFill>
          <p:spPr>
            <a:xfrm>
              <a:off x="9827362" y="559549"/>
              <a:ext cx="1495029" cy="1433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7" extrusionOk="0">
                  <a:moveTo>
                    <a:pt x="4477" y="0"/>
                  </a:moveTo>
                  <a:cubicBezTo>
                    <a:pt x="3188" y="0"/>
                    <a:pt x="2540" y="-1"/>
                    <a:pt x="1851" y="227"/>
                  </a:cubicBezTo>
                  <a:cubicBezTo>
                    <a:pt x="1094" y="514"/>
                    <a:pt x="493" y="1141"/>
                    <a:pt x="217" y="1931"/>
                  </a:cubicBezTo>
                  <a:cubicBezTo>
                    <a:pt x="-2" y="2653"/>
                    <a:pt x="0" y="3331"/>
                    <a:pt x="0" y="4669"/>
                  </a:cubicBezTo>
                  <a:lnTo>
                    <a:pt x="0" y="16909"/>
                  </a:lnTo>
                  <a:cubicBezTo>
                    <a:pt x="0" y="18268"/>
                    <a:pt x="-2" y="18949"/>
                    <a:pt x="217" y="19671"/>
                  </a:cubicBezTo>
                  <a:cubicBezTo>
                    <a:pt x="493" y="20461"/>
                    <a:pt x="1094" y="21082"/>
                    <a:pt x="1851" y="21369"/>
                  </a:cubicBezTo>
                  <a:cubicBezTo>
                    <a:pt x="2544" y="21598"/>
                    <a:pt x="3193" y="21596"/>
                    <a:pt x="4477" y="21596"/>
                  </a:cubicBezTo>
                  <a:lnTo>
                    <a:pt x="17102" y="21596"/>
                  </a:lnTo>
                  <a:cubicBezTo>
                    <a:pt x="18405" y="21596"/>
                    <a:pt x="19058" y="21598"/>
                    <a:pt x="19750" y="21369"/>
                  </a:cubicBezTo>
                  <a:cubicBezTo>
                    <a:pt x="20508" y="21082"/>
                    <a:pt x="21103" y="20461"/>
                    <a:pt x="21379" y="19671"/>
                  </a:cubicBezTo>
                  <a:cubicBezTo>
                    <a:pt x="21598" y="18949"/>
                    <a:pt x="21596" y="18265"/>
                    <a:pt x="21596" y="16927"/>
                  </a:cubicBezTo>
                  <a:lnTo>
                    <a:pt x="21596" y="4687"/>
                  </a:lnTo>
                  <a:cubicBezTo>
                    <a:pt x="21596" y="3328"/>
                    <a:pt x="21598" y="2653"/>
                    <a:pt x="21379" y="1931"/>
                  </a:cubicBezTo>
                  <a:cubicBezTo>
                    <a:pt x="21103" y="1141"/>
                    <a:pt x="20508" y="514"/>
                    <a:pt x="19750" y="227"/>
                  </a:cubicBezTo>
                  <a:cubicBezTo>
                    <a:pt x="19058" y="-2"/>
                    <a:pt x="18403" y="0"/>
                    <a:pt x="17119" y="0"/>
                  </a:cubicBezTo>
                  <a:lnTo>
                    <a:pt x="447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595397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 advAuto="0"/>
      <p:bldP spid="457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0" name="Other possible 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possible outcomes</a:t>
            </a:r>
          </a:p>
        </p:txBody>
      </p:sp>
      <p:sp>
        <p:nvSpPr>
          <p:cNvPr id="461" name="P = NP, but only Ω(n100) algorithm for 3-Sa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=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, but only </a:t>
            </a:r>
            <a:r>
              <a:rPr>
                <a:latin typeface="Times"/>
                <a:ea typeface="Times"/>
                <a:cs typeface="Times"/>
                <a:sym typeface="Times"/>
              </a:rPr>
              <a:t>Ω(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baseline="44499">
                <a:latin typeface="Times"/>
                <a:ea typeface="Times"/>
                <a:cs typeface="Times"/>
                <a:sym typeface="Times"/>
              </a:rPr>
              <a:t>100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algorithm for </a:t>
            </a:r>
            <a:r>
              <a:rPr cap="small"/>
              <a:t>3-Sat</a:t>
            </a:r>
            <a:r>
              <a:t>.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br/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≠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, but with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O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rPr baseline="44499">
                <a:latin typeface="Times"/>
                <a:ea typeface="Times"/>
                <a:cs typeface="Times"/>
                <a:sym typeface="Times"/>
              </a:rPr>
              <a:t>log*</a:t>
            </a:r>
            <a:r>
              <a:rPr i="1" baseline="44499">
                <a:latin typeface="Times"/>
                <a:ea typeface="Times"/>
                <a:cs typeface="Times"/>
                <a:sym typeface="Times"/>
              </a:rPr>
              <a:t>n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algorithm for </a:t>
            </a:r>
            <a:r>
              <a:rPr cap="small"/>
              <a:t>3-Sat</a:t>
            </a:r>
            <a:r>
              <a:t>.</a:t>
            </a:r>
          </a:p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br/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=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 is independent (of ZFC axiomatic set theory).</a:t>
            </a:r>
          </a:p>
        </p:txBody>
      </p:sp>
      <p:sp>
        <p:nvSpPr>
          <p:cNvPr id="4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grpSp>
        <p:nvGrpSpPr>
          <p:cNvPr id="465" name="Group"/>
          <p:cNvGrpSpPr/>
          <p:nvPr/>
        </p:nvGrpSpPr>
        <p:grpSpPr>
          <a:xfrm>
            <a:off x="1219200" y="4914900"/>
            <a:ext cx="10948482" cy="3648036"/>
            <a:chOff x="0" y="0"/>
            <a:chExt cx="10948481" cy="3648035"/>
          </a:xfrm>
        </p:grpSpPr>
        <p:sp>
          <p:nvSpPr>
            <p:cNvPr id="463" name="“ It will be solved by either 2048 or 4096. I am currently somewhat…"/>
            <p:cNvSpPr/>
            <p:nvPr/>
          </p:nvSpPr>
          <p:spPr>
            <a:xfrm>
              <a:off x="0" y="0"/>
              <a:ext cx="9499600" cy="364803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6700" tIns="266700" rIns="266700" bIns="266700" numCol="1" anchor="t">
              <a:noAutofit/>
            </a:bodyPr>
            <a:lstStyle/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“ It will be solved by either 2048 or 4096. I am currently somewhat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pessimistic. The outcome will be the truly worst case scenario: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namely that someone will prove P = NP because there are only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finitely many obstructions to the opposite hypothesis; hence there</a:t>
              </a:r>
            </a:p>
            <a:p>
              <a:pPr marL="7224" marR="7224" algn="l" defTabSz="1295400">
                <a:lnSpc>
                  <a:spcPct val="150000"/>
                </a:lnSpc>
                <a:buClrTx/>
                <a:buFontTx/>
                <a:tabLst/>
                <a:defRPr sz="2400" i="1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exists a polynomial time solution to SAT but we will never know</a:t>
              </a:r>
              <a:b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</a:b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rPr>
                <a:t>   its complexity! ” </a:t>
              </a:r>
              <a:r>
                <a:t>     —   Donald Knuth</a:t>
              </a:r>
            </a:p>
          </p:txBody>
        </p:sp>
        <p:pic>
          <p:nvPicPr>
            <p:cNvPr id="464" name="Image" descr="Image"/>
            <p:cNvPicPr>
              <a:picLocks noChangeAspect="1"/>
            </p:cNvPicPr>
            <p:nvPr/>
          </p:nvPicPr>
          <p:blipFill>
            <a:blip r:embed="rId3"/>
            <a:srcRect l="11" r="11"/>
            <a:stretch>
              <a:fillRect/>
            </a:stretch>
          </p:blipFill>
          <p:spPr>
            <a:xfrm>
              <a:off x="9734044" y="971918"/>
              <a:ext cx="1214438" cy="1436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87" y="0"/>
                  </a:moveTo>
                  <a:cubicBezTo>
                    <a:pt x="3197" y="0"/>
                    <a:pt x="2441" y="2"/>
                    <a:pt x="1645" y="215"/>
                  </a:cubicBezTo>
                  <a:cubicBezTo>
                    <a:pt x="942" y="431"/>
                    <a:pt x="368" y="852"/>
                    <a:pt x="0" y="1390"/>
                  </a:cubicBezTo>
                  <a:lnTo>
                    <a:pt x="0" y="20204"/>
                  </a:lnTo>
                  <a:cubicBezTo>
                    <a:pt x="368" y="20743"/>
                    <a:pt x="942" y="21169"/>
                    <a:pt x="1645" y="21385"/>
                  </a:cubicBezTo>
                  <a:cubicBezTo>
                    <a:pt x="2446" y="21600"/>
                    <a:pt x="3202" y="21600"/>
                    <a:pt x="4687" y="21600"/>
                  </a:cubicBezTo>
                  <a:lnTo>
                    <a:pt x="16892" y="21600"/>
                  </a:lnTo>
                  <a:cubicBezTo>
                    <a:pt x="18400" y="21600"/>
                    <a:pt x="19154" y="21600"/>
                    <a:pt x="19955" y="21385"/>
                  </a:cubicBezTo>
                  <a:cubicBezTo>
                    <a:pt x="20658" y="21169"/>
                    <a:pt x="21232" y="20743"/>
                    <a:pt x="21600" y="20204"/>
                  </a:cubicBezTo>
                  <a:lnTo>
                    <a:pt x="21600" y="1390"/>
                  </a:lnTo>
                  <a:cubicBezTo>
                    <a:pt x="21232" y="852"/>
                    <a:pt x="20658" y="431"/>
                    <a:pt x="19955" y="215"/>
                  </a:cubicBezTo>
                  <a:cubicBezTo>
                    <a:pt x="19154" y="0"/>
                    <a:pt x="18398" y="0"/>
                    <a:pt x="16913" y="0"/>
                  </a:cubicBezTo>
                  <a:lnTo>
                    <a:pt x="468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04716192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0" build="p" animBg="1" advAuto="0"/>
      <p:bldP spid="465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3" name="Millennium pr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Millennium prize</a:t>
            </a:r>
          </a:p>
        </p:txBody>
      </p:sp>
      <p:sp>
        <p:nvSpPr>
          <p:cNvPr id="484" name="Millennium prize.  $1 million for resolution of P ≠ NP problem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marR="58702" defTabSz="1295400">
              <a:lnSpc>
                <a:spcPts val="3900"/>
              </a:lnSpc>
              <a:buClr>
                <a:srgbClr val="0048AA"/>
              </a:buClr>
              <a:tabLst/>
              <a:defRPr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t>Millennium prize.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$1 million for resolution of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≠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problem. 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486" name="image20.png" descr="im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48" y="5330622"/>
            <a:ext cx="2860218" cy="3975702"/>
          </a:xfrm>
          <a:prstGeom prst="rect">
            <a:avLst/>
          </a:prstGeom>
          <a:ln w="12700"/>
        </p:spPr>
      </p:pic>
      <p:pic>
        <p:nvPicPr>
          <p:cNvPr id="487" name="image21.png" descr="image21.png"/>
          <p:cNvPicPr>
            <a:picLocks noChangeAspect="1"/>
          </p:cNvPicPr>
          <p:nvPr/>
        </p:nvPicPr>
        <p:blipFill>
          <a:blip r:embed="rId3"/>
          <a:srcRect r="1298"/>
          <a:stretch>
            <a:fillRect/>
          </a:stretch>
        </p:blipFill>
        <p:spPr>
          <a:xfrm>
            <a:off x="5177474" y="5335186"/>
            <a:ext cx="7014397" cy="29809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6025550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" name="Classify probl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Classify problems</a:t>
            </a:r>
          </a:p>
        </p:txBody>
      </p:sp>
      <p:sp>
        <p:nvSpPr>
          <p:cNvPr id="153" name="Desiderata.  Classify problems according to those that can be solved in polynomial time and those that canno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Desiderata.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Classify problems according to those that can be solved in polynomial time and those that cannot.</a:t>
            </a:r>
          </a:p>
          <a:p>
            <a:b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dirty="0"/>
              <a:t>Provably requires exponential time.</a:t>
            </a:r>
          </a:p>
          <a:p>
            <a:pPr lvl="1"/>
            <a:r>
              <a:rPr dirty="0"/>
              <a:t>Given a constant-size program, does it halt in at most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k</a:t>
            </a:r>
            <a:r>
              <a:rPr dirty="0"/>
              <a:t> steps?</a:t>
            </a:r>
          </a:p>
          <a:p>
            <a:pPr lvl="1"/>
            <a:r>
              <a:rPr dirty="0"/>
              <a:t>Given a board position in an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dirty="0"/>
              <a:t>-by-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dirty="0"/>
              <a:t> generalization of checkers,</a:t>
            </a:r>
            <a:br>
              <a:rPr dirty="0"/>
            </a:br>
            <a:r>
              <a:rPr dirty="0"/>
              <a:t>can black guarantee a win?</a:t>
            </a:r>
          </a:p>
          <a:p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r>
              <a:rPr dirty="0"/>
              <a:t>Frustrating news.  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Huge number of fundamental problems have defied classification for decades.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55" name="International_draughts.jpg" descr="International_draughts.jpg"/>
          <p:cNvPicPr>
            <a:picLocks noChangeAspect="1"/>
          </p:cNvPicPr>
          <p:nvPr/>
        </p:nvPicPr>
        <p:blipFill>
          <a:blip r:embed="rId2"/>
          <a:srcRect l="246" t="43" r="261"/>
          <a:stretch>
            <a:fillRect/>
          </a:stretch>
        </p:blipFill>
        <p:spPr>
          <a:xfrm>
            <a:off x="6658911" y="5368565"/>
            <a:ext cx="2565401" cy="1832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35" y="0"/>
                </a:moveTo>
                <a:lnTo>
                  <a:pt x="12234" y="5"/>
                </a:lnTo>
                <a:lnTo>
                  <a:pt x="2814" y="14"/>
                </a:lnTo>
                <a:lnTo>
                  <a:pt x="2703" y="800"/>
                </a:lnTo>
                <a:cubicBezTo>
                  <a:pt x="2643" y="1231"/>
                  <a:pt x="2557" y="1870"/>
                  <a:pt x="2510" y="2222"/>
                </a:cubicBezTo>
                <a:cubicBezTo>
                  <a:pt x="2462" y="2575"/>
                  <a:pt x="2354" y="3378"/>
                  <a:pt x="2269" y="4005"/>
                </a:cubicBezTo>
                <a:cubicBezTo>
                  <a:pt x="2184" y="4632"/>
                  <a:pt x="2093" y="5327"/>
                  <a:pt x="2065" y="5549"/>
                </a:cubicBezTo>
                <a:cubicBezTo>
                  <a:pt x="2037" y="5771"/>
                  <a:pt x="1991" y="6100"/>
                  <a:pt x="1965" y="6283"/>
                </a:cubicBezTo>
                <a:cubicBezTo>
                  <a:pt x="1939" y="6466"/>
                  <a:pt x="1884" y="6862"/>
                  <a:pt x="1845" y="7163"/>
                </a:cubicBezTo>
                <a:cubicBezTo>
                  <a:pt x="1672" y="8470"/>
                  <a:pt x="1601" y="9002"/>
                  <a:pt x="1571" y="9202"/>
                </a:cubicBezTo>
                <a:cubicBezTo>
                  <a:pt x="1553" y="9320"/>
                  <a:pt x="1532" y="9484"/>
                  <a:pt x="1524" y="9563"/>
                </a:cubicBezTo>
                <a:cubicBezTo>
                  <a:pt x="1515" y="9641"/>
                  <a:pt x="1394" y="10558"/>
                  <a:pt x="1253" y="11602"/>
                </a:cubicBezTo>
                <a:cubicBezTo>
                  <a:pt x="1112" y="12647"/>
                  <a:pt x="983" y="13610"/>
                  <a:pt x="966" y="13740"/>
                </a:cubicBezTo>
                <a:cubicBezTo>
                  <a:pt x="949" y="13871"/>
                  <a:pt x="909" y="14159"/>
                  <a:pt x="879" y="14381"/>
                </a:cubicBezTo>
                <a:cubicBezTo>
                  <a:pt x="849" y="14603"/>
                  <a:pt x="811" y="14910"/>
                  <a:pt x="792" y="15064"/>
                </a:cubicBezTo>
                <a:cubicBezTo>
                  <a:pt x="773" y="15219"/>
                  <a:pt x="750" y="15364"/>
                  <a:pt x="742" y="15382"/>
                </a:cubicBezTo>
                <a:cubicBezTo>
                  <a:pt x="734" y="15401"/>
                  <a:pt x="720" y="15487"/>
                  <a:pt x="712" y="15574"/>
                </a:cubicBezTo>
                <a:cubicBezTo>
                  <a:pt x="704" y="15662"/>
                  <a:pt x="657" y="16032"/>
                  <a:pt x="608" y="16398"/>
                </a:cubicBezTo>
                <a:cubicBezTo>
                  <a:pt x="559" y="16763"/>
                  <a:pt x="489" y="17299"/>
                  <a:pt x="451" y="17586"/>
                </a:cubicBezTo>
                <a:cubicBezTo>
                  <a:pt x="413" y="17873"/>
                  <a:pt x="375" y="18141"/>
                  <a:pt x="364" y="18180"/>
                </a:cubicBezTo>
                <a:cubicBezTo>
                  <a:pt x="354" y="18219"/>
                  <a:pt x="342" y="18307"/>
                  <a:pt x="337" y="18372"/>
                </a:cubicBezTo>
                <a:cubicBezTo>
                  <a:pt x="333" y="18437"/>
                  <a:pt x="254" y="19038"/>
                  <a:pt x="164" y="19710"/>
                </a:cubicBezTo>
                <a:lnTo>
                  <a:pt x="0" y="20936"/>
                </a:lnTo>
                <a:lnTo>
                  <a:pt x="100" y="21226"/>
                </a:lnTo>
                <a:cubicBezTo>
                  <a:pt x="155" y="21387"/>
                  <a:pt x="198" y="21541"/>
                  <a:pt x="194" y="21563"/>
                </a:cubicBezTo>
                <a:cubicBezTo>
                  <a:pt x="189" y="21584"/>
                  <a:pt x="4894" y="21599"/>
                  <a:pt x="10660" y="21600"/>
                </a:cubicBezTo>
                <a:lnTo>
                  <a:pt x="21373" y="21600"/>
                </a:lnTo>
                <a:lnTo>
                  <a:pt x="21486" y="21268"/>
                </a:lnTo>
                <a:lnTo>
                  <a:pt x="21600" y="20936"/>
                </a:lnTo>
                <a:lnTo>
                  <a:pt x="21496" y="20117"/>
                </a:lnTo>
                <a:cubicBezTo>
                  <a:pt x="21387" y="19279"/>
                  <a:pt x="20680" y="13981"/>
                  <a:pt x="20591" y="13338"/>
                </a:cubicBezTo>
                <a:cubicBezTo>
                  <a:pt x="20564" y="13142"/>
                  <a:pt x="20288" y="11088"/>
                  <a:pt x="19979" y="8777"/>
                </a:cubicBezTo>
                <a:cubicBezTo>
                  <a:pt x="19671" y="6465"/>
                  <a:pt x="19395" y="4411"/>
                  <a:pt x="19368" y="4215"/>
                </a:cubicBezTo>
                <a:cubicBezTo>
                  <a:pt x="19260" y="3437"/>
                  <a:pt x="18806" y="53"/>
                  <a:pt x="18806" y="23"/>
                </a:cubicBezTo>
                <a:cubicBezTo>
                  <a:pt x="18806" y="14"/>
                  <a:pt x="17370" y="6"/>
                  <a:pt x="15335" y="0"/>
                </a:cubicBezTo>
                <a:close/>
              </a:path>
            </a:pathLst>
          </a:custGeom>
          <a:ln w="12700"/>
        </p:spPr>
      </p:pic>
      <p:pic>
        <p:nvPicPr>
          <p:cNvPr id="156" name="haltingproblem_alan.tiff" descr="haltingproblem_alan.tiff"/>
          <p:cNvPicPr>
            <a:picLocks noChangeAspect="1"/>
          </p:cNvPicPr>
          <p:nvPr/>
        </p:nvPicPr>
        <p:blipFill>
          <a:blip r:embed="rId3"/>
          <a:srcRect l="1781" t="2221" r="1977" b="1466"/>
          <a:stretch>
            <a:fillRect/>
          </a:stretch>
        </p:blipFill>
        <p:spPr>
          <a:xfrm>
            <a:off x="3069431" y="5291805"/>
            <a:ext cx="2530079" cy="203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9" extrusionOk="0">
                <a:moveTo>
                  <a:pt x="0" y="0"/>
                </a:moveTo>
                <a:lnTo>
                  <a:pt x="0" y="10108"/>
                </a:lnTo>
                <a:lnTo>
                  <a:pt x="0" y="20220"/>
                </a:lnTo>
                <a:lnTo>
                  <a:pt x="2460" y="20220"/>
                </a:lnTo>
                <a:cubicBezTo>
                  <a:pt x="4451" y="20220"/>
                  <a:pt x="4931" y="20232"/>
                  <a:pt x="4998" y="20292"/>
                </a:cubicBezTo>
                <a:cubicBezTo>
                  <a:pt x="5054" y="20344"/>
                  <a:pt x="5064" y="20378"/>
                  <a:pt x="5028" y="20406"/>
                </a:cubicBezTo>
                <a:cubicBezTo>
                  <a:pt x="5000" y="20427"/>
                  <a:pt x="4977" y="20504"/>
                  <a:pt x="4977" y="20574"/>
                </a:cubicBezTo>
                <a:cubicBezTo>
                  <a:pt x="4977" y="20691"/>
                  <a:pt x="4845" y="20905"/>
                  <a:pt x="4842" y="20793"/>
                </a:cubicBezTo>
                <a:cubicBezTo>
                  <a:pt x="4841" y="20767"/>
                  <a:pt x="4820" y="20789"/>
                  <a:pt x="4794" y="20844"/>
                </a:cubicBezTo>
                <a:cubicBezTo>
                  <a:pt x="4761" y="20914"/>
                  <a:pt x="4731" y="20930"/>
                  <a:pt x="4693" y="20890"/>
                </a:cubicBezTo>
                <a:cubicBezTo>
                  <a:pt x="4653" y="20849"/>
                  <a:pt x="4638" y="20868"/>
                  <a:pt x="4638" y="20966"/>
                </a:cubicBezTo>
                <a:lnTo>
                  <a:pt x="4638" y="21096"/>
                </a:lnTo>
                <a:lnTo>
                  <a:pt x="6197" y="21101"/>
                </a:lnTo>
                <a:cubicBezTo>
                  <a:pt x="7053" y="21102"/>
                  <a:pt x="7767" y="21124"/>
                  <a:pt x="7786" y="21147"/>
                </a:cubicBezTo>
                <a:cubicBezTo>
                  <a:pt x="7805" y="21170"/>
                  <a:pt x="7824" y="21264"/>
                  <a:pt x="7830" y="21358"/>
                </a:cubicBezTo>
                <a:cubicBezTo>
                  <a:pt x="7839" y="21496"/>
                  <a:pt x="7856" y="21524"/>
                  <a:pt x="7935" y="21513"/>
                </a:cubicBezTo>
                <a:cubicBezTo>
                  <a:pt x="8110" y="21489"/>
                  <a:pt x="8227" y="21381"/>
                  <a:pt x="8213" y="21252"/>
                </a:cubicBezTo>
                <a:lnTo>
                  <a:pt x="8200" y="21130"/>
                </a:lnTo>
                <a:lnTo>
                  <a:pt x="9399" y="21113"/>
                </a:lnTo>
                <a:cubicBezTo>
                  <a:pt x="10706" y="21095"/>
                  <a:pt x="10723" y="21101"/>
                  <a:pt x="10676" y="21408"/>
                </a:cubicBezTo>
                <a:cubicBezTo>
                  <a:pt x="10656" y="21543"/>
                  <a:pt x="10724" y="21600"/>
                  <a:pt x="10778" y="21492"/>
                </a:cubicBezTo>
                <a:cubicBezTo>
                  <a:pt x="10795" y="21457"/>
                  <a:pt x="10831" y="21459"/>
                  <a:pt x="10880" y="21497"/>
                </a:cubicBezTo>
                <a:cubicBezTo>
                  <a:pt x="10993" y="21583"/>
                  <a:pt x="11278" y="21418"/>
                  <a:pt x="11296" y="21256"/>
                </a:cubicBezTo>
                <a:cubicBezTo>
                  <a:pt x="11309" y="21147"/>
                  <a:pt x="11336" y="21130"/>
                  <a:pt x="11510" y="21130"/>
                </a:cubicBezTo>
                <a:cubicBezTo>
                  <a:pt x="11695" y="21130"/>
                  <a:pt x="11710" y="21141"/>
                  <a:pt x="11723" y="21282"/>
                </a:cubicBezTo>
                <a:cubicBezTo>
                  <a:pt x="11743" y="21492"/>
                  <a:pt x="11907" y="21489"/>
                  <a:pt x="12035" y="21273"/>
                </a:cubicBezTo>
                <a:cubicBezTo>
                  <a:pt x="12088" y="21184"/>
                  <a:pt x="12168" y="21113"/>
                  <a:pt x="12211" y="21113"/>
                </a:cubicBezTo>
                <a:cubicBezTo>
                  <a:pt x="12254" y="21114"/>
                  <a:pt x="12787" y="21112"/>
                  <a:pt x="13397" y="21109"/>
                </a:cubicBezTo>
                <a:cubicBezTo>
                  <a:pt x="14007" y="21106"/>
                  <a:pt x="14518" y="21120"/>
                  <a:pt x="14536" y="21143"/>
                </a:cubicBezTo>
                <a:cubicBezTo>
                  <a:pt x="14553" y="21166"/>
                  <a:pt x="14574" y="21233"/>
                  <a:pt x="14583" y="21290"/>
                </a:cubicBezTo>
                <a:cubicBezTo>
                  <a:pt x="14593" y="21357"/>
                  <a:pt x="14642" y="21402"/>
                  <a:pt x="14718" y="21412"/>
                </a:cubicBezTo>
                <a:cubicBezTo>
                  <a:pt x="14819" y="21426"/>
                  <a:pt x="14842" y="21402"/>
                  <a:pt x="14854" y="21277"/>
                </a:cubicBezTo>
                <a:lnTo>
                  <a:pt x="14868" y="21130"/>
                </a:lnTo>
                <a:lnTo>
                  <a:pt x="15745" y="21117"/>
                </a:lnTo>
                <a:lnTo>
                  <a:pt x="16619" y="21101"/>
                </a:lnTo>
                <a:lnTo>
                  <a:pt x="16613" y="20949"/>
                </a:lnTo>
                <a:cubicBezTo>
                  <a:pt x="16608" y="20866"/>
                  <a:pt x="16587" y="20770"/>
                  <a:pt x="16565" y="20734"/>
                </a:cubicBezTo>
                <a:cubicBezTo>
                  <a:pt x="16541" y="20695"/>
                  <a:pt x="16548" y="20620"/>
                  <a:pt x="16579" y="20549"/>
                </a:cubicBezTo>
                <a:cubicBezTo>
                  <a:pt x="16607" y="20484"/>
                  <a:pt x="16616" y="20419"/>
                  <a:pt x="16602" y="20401"/>
                </a:cubicBezTo>
                <a:cubicBezTo>
                  <a:pt x="16588" y="20384"/>
                  <a:pt x="16599" y="20333"/>
                  <a:pt x="16626" y="20292"/>
                </a:cubicBezTo>
                <a:cubicBezTo>
                  <a:pt x="16666" y="20232"/>
                  <a:pt x="17132" y="20220"/>
                  <a:pt x="19137" y="20220"/>
                </a:cubicBezTo>
                <a:lnTo>
                  <a:pt x="21600" y="20220"/>
                </a:lnTo>
                <a:lnTo>
                  <a:pt x="21600" y="10108"/>
                </a:lnTo>
                <a:lnTo>
                  <a:pt x="21600" y="0"/>
                </a:lnTo>
                <a:lnTo>
                  <a:pt x="10798" y="0"/>
                </a:lnTo>
                <a:lnTo>
                  <a:pt x="0" y="0"/>
                </a:lnTo>
                <a:close/>
              </a:path>
            </a:pathLst>
          </a:custGeom>
          <a:ln w="12700"/>
        </p:spPr>
      </p:pic>
      <p:grpSp>
        <p:nvGrpSpPr>
          <p:cNvPr id="159" name="Group"/>
          <p:cNvGrpSpPr/>
          <p:nvPr/>
        </p:nvGrpSpPr>
        <p:grpSpPr>
          <a:xfrm>
            <a:off x="9597487" y="2501900"/>
            <a:ext cx="2225465" cy="748750"/>
            <a:chOff x="161387" y="-12700"/>
            <a:chExt cx="2225463" cy="748749"/>
          </a:xfrm>
        </p:grpSpPr>
        <p:sp>
          <p:nvSpPr>
            <p:cNvPr id="157" name="input size = c + log k"/>
            <p:cNvSpPr txBox="1"/>
            <p:nvPr/>
          </p:nvSpPr>
          <p:spPr>
            <a:xfrm>
              <a:off x="190500" y="-12700"/>
              <a:ext cx="2196352" cy="393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solidFill>
                    <a:srgbClr val="606060"/>
                  </a:solidFill>
                  <a:uFill>
                    <a:solidFill>
                      <a:srgbClr val="606060"/>
                    </a:solidFill>
                  </a:uFill>
                </a:defRPr>
              </a:pPr>
              <a:r>
                <a:t>input size =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c</a:t>
              </a:r>
              <a:r>
                <a:rPr sz="1800">
                  <a:latin typeface="Times"/>
                  <a:ea typeface="Times"/>
                  <a:cs typeface="Times"/>
                  <a:sym typeface="Times"/>
                </a:rPr>
                <a:t> + log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k</a:t>
              </a:r>
            </a:p>
          </p:txBody>
        </p:sp>
        <p:sp>
          <p:nvSpPr>
            <p:cNvPr id="158" name="Line"/>
            <p:cNvSpPr/>
            <p:nvPr/>
          </p:nvSpPr>
          <p:spPr>
            <a:xfrm flipV="1">
              <a:off x="161387" y="416508"/>
              <a:ext cx="244097" cy="319542"/>
            </a:xfrm>
            <a:prstGeom prst="line">
              <a:avLst/>
            </a:prstGeom>
            <a:noFill/>
            <a:ln w="25400" cap="flat">
              <a:solidFill>
                <a:srgbClr val="606060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62" name="Group"/>
          <p:cNvGrpSpPr/>
          <p:nvPr/>
        </p:nvGrpSpPr>
        <p:grpSpPr>
          <a:xfrm>
            <a:off x="9486900" y="4216400"/>
            <a:ext cx="2660171" cy="656235"/>
            <a:chOff x="0" y="0"/>
            <a:chExt cx="2660170" cy="656234"/>
          </a:xfrm>
        </p:grpSpPr>
        <p:sp>
          <p:nvSpPr>
            <p:cNvPr id="160" name="using forced capture rule"/>
            <p:cNvSpPr txBox="1"/>
            <p:nvPr/>
          </p:nvSpPr>
          <p:spPr>
            <a:xfrm>
              <a:off x="0" y="368300"/>
              <a:ext cx="2660171" cy="287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>
                  <a:solidFill>
                    <a:srgbClr val="606060"/>
                  </a:solidFill>
                  <a:uFill>
                    <a:solidFill>
                      <a:srgbClr val="606060"/>
                    </a:solidFill>
                  </a:uFill>
                </a:defRPr>
              </a:lvl1pPr>
            </a:lstStyle>
            <a:p>
              <a:r>
                <a:t>using forced capture rule</a:t>
              </a:r>
            </a:p>
          </p:txBody>
        </p:sp>
        <p:sp>
          <p:nvSpPr>
            <p:cNvPr id="161" name="Line"/>
            <p:cNvSpPr/>
            <p:nvPr/>
          </p:nvSpPr>
          <p:spPr>
            <a:xfrm>
              <a:off x="495300" y="0"/>
              <a:ext cx="244096" cy="319542"/>
            </a:xfrm>
            <a:prstGeom prst="line">
              <a:avLst/>
            </a:prstGeom>
            <a:noFill/>
            <a:ln w="25400" cap="flat">
              <a:solidFill>
                <a:srgbClr val="606060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1" build="p" bldLvl="5" animBg="1" advAuto="0"/>
      <p:bldP spid="155" grpId="5" animBg="1" advAuto="0"/>
      <p:bldP spid="156" grpId="3" animBg="1" advAuto="0"/>
      <p:bldP spid="159" grpId="2" animBg="1" advAuto="0"/>
      <p:bldP spid="162" grpId="4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KleinbergTardosCover.pdf" descr="KleinbergTardosCover.pdf"/>
          <p:cNvPicPr>
            <a:picLocks noChangeAspect="1"/>
          </p:cNvPicPr>
          <p:nvPr/>
        </p:nvPicPr>
        <p:blipFill>
          <a:blip r:embed="rId2">
            <a:alphaModFix amt="50000"/>
          </a:blip>
          <a:srcRect l="1755" t="7594" r="1755" b="7594"/>
          <a:stretch>
            <a:fillRect/>
          </a:stretch>
        </p:blipFill>
        <p:spPr>
          <a:xfrm>
            <a:off x="655880" y="1764307"/>
            <a:ext cx="4445201" cy="5056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Aw_COLOR_web_logo.png" descr="Aw_COLOR_web_logo.png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164381" y="1892300"/>
            <a:ext cx="737819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Line"/>
          <p:cNvSpPr/>
          <p:nvPr/>
        </p:nvSpPr>
        <p:spPr>
          <a:xfrm>
            <a:off x="5778500" y="2349500"/>
            <a:ext cx="65151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9" name="8.  Intractability 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Reductions, P and NP</a:t>
            </a:r>
            <a:endParaRPr dirty="0"/>
          </a:p>
        </p:txBody>
      </p:sp>
      <p:sp>
        <p:nvSpPr>
          <p:cNvPr id="570" name="P vs. NP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rPr lang="en-GB" dirty="0">
                <a:solidFill>
                  <a:srgbClr val="D5D5D5"/>
                </a:solidFill>
              </a:rPr>
              <a:t>poly-time reductions</a:t>
            </a:r>
          </a:p>
          <a:p>
            <a:pPr lvl="1"/>
            <a:r>
              <a:rPr lang="en-GB" dirty="0"/>
              <a:t>packing and covering problems</a:t>
            </a:r>
          </a:p>
          <a:p>
            <a:pPr lvl="1"/>
            <a:r>
              <a:rPr lang="en-GB" dirty="0"/>
              <a:t>constraint satisfaction problems</a:t>
            </a:r>
          </a:p>
          <a:p>
            <a:pPr lvl="1"/>
            <a:r>
              <a:rPr lang="en-GB" dirty="0"/>
              <a:t>graph </a:t>
            </a:r>
            <a:r>
              <a:rPr lang="en-GB" dirty="0" err="1"/>
              <a:t>coloring</a:t>
            </a:r>
            <a:endParaRPr lang="en-US" dirty="0"/>
          </a:p>
          <a:p>
            <a:pPr lvl="1"/>
            <a:r>
              <a:rPr dirty="0"/>
              <a:t>P vs. NP</a:t>
            </a:r>
          </a:p>
          <a:p>
            <a:pPr lvl="2"/>
            <a:r>
              <a:rPr dirty="0"/>
              <a:t>NP-complete</a:t>
            </a:r>
          </a:p>
        </p:txBody>
      </p:sp>
      <p:sp>
        <p:nvSpPr>
          <p:cNvPr id="571" name="Section 8.4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8.4</a:t>
            </a:r>
          </a:p>
        </p:txBody>
      </p:sp>
    </p:spTree>
    <p:extLst>
      <p:ext uri="{BB962C8B-B14F-4D97-AF65-F5344CB8AC3E}">
        <p14:creationId xmlns:p14="http://schemas.microsoft.com/office/powerpoint/2010/main" val="251260272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4" name="Polynomial transform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Polynomial transformations</a:t>
            </a:r>
          </a:p>
        </p:txBody>
      </p:sp>
      <p:sp>
        <p:nvSpPr>
          <p:cNvPr id="575" name="Def.  Problem X polynomial (Cook) reduces to problem Y if arbitrary instances of problem X can be solved using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Def.  </a:t>
            </a:r>
            <a:r>
              <a:rPr>
                <a:solidFill>
                  <a:srgbClr val="000000"/>
                </a:solidFill>
              </a:rPr>
              <a:t>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D3124"/>
                </a:solidFill>
              </a:rPr>
              <a:t>polynomial (Cook) reduces</a:t>
            </a:r>
            <a:r>
              <a:rPr>
                <a:solidFill>
                  <a:srgbClr val="000000"/>
                </a:solidFill>
              </a:rPr>
              <a:t> to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if arbitrary instances of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can be solved using:</a:t>
            </a:r>
          </a:p>
          <a:p>
            <a:pPr lvl="1"/>
            <a:r>
              <a:t>Polynomial number of standard computational steps, plus</a:t>
            </a:r>
          </a:p>
          <a:p>
            <a:pPr lvl="1"/>
            <a:r>
              <a:t>Polynomial number of calls to oracle that solves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.</a:t>
            </a:r>
          </a:p>
          <a:p>
            <a:br/>
            <a:r>
              <a:t>Def.  </a:t>
            </a:r>
            <a:r>
              <a:rPr>
                <a:solidFill>
                  <a:srgbClr val="000000"/>
                </a:solidFill>
              </a:rPr>
              <a:t>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8D3124"/>
                </a:solidFill>
              </a:rPr>
              <a:t>polynomial (Karp) transforms</a:t>
            </a:r>
            <a:r>
              <a:rPr>
                <a:solidFill>
                  <a:srgbClr val="000000"/>
                </a:solidFill>
              </a:rPr>
              <a:t> to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if given any instance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, we can construct an instance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such that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is a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yes</a:t>
            </a:r>
            <a:r>
              <a:rPr>
                <a:solidFill>
                  <a:srgbClr val="000000"/>
                </a:solidFill>
              </a:rPr>
              <a:t> instance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 </a:t>
            </a:r>
            <a:r>
              <a:rPr>
                <a:solidFill>
                  <a:srgbClr val="000000"/>
                </a:solidFill>
              </a:rPr>
              <a:t>iff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is a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yes</a:t>
            </a:r>
            <a:r>
              <a:rPr>
                <a:solidFill>
                  <a:srgbClr val="000000"/>
                </a:solidFill>
              </a:rPr>
              <a:t> instance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. </a:t>
            </a:r>
          </a:p>
          <a:p>
            <a:br>
              <a:rPr>
                <a:solidFill>
                  <a:srgbClr val="000000"/>
                </a:solidFill>
              </a:rPr>
            </a:br>
            <a:br>
              <a:rPr>
                <a:solidFill>
                  <a:srgbClr val="000000"/>
                </a:solidFill>
              </a:rPr>
            </a:br>
            <a:r>
              <a:t>Note.  </a:t>
            </a:r>
            <a:r>
              <a:rPr>
                <a:solidFill>
                  <a:srgbClr val="000000"/>
                </a:solidFill>
              </a:rPr>
              <a:t>Polynomial transformation is polynomial reduction with just one call to oracle for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, exactly at the end of the algorithm for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. Almost all previous reductions were of this form. </a:t>
            </a:r>
          </a:p>
          <a:p>
            <a:pPr lvl="1"/>
            <a:endParaRPr>
              <a:solidFill>
                <a:srgbClr val="000000"/>
              </a:solidFill>
            </a:endParaRPr>
          </a:p>
          <a:p>
            <a:r>
              <a:t>Open question.  </a:t>
            </a:r>
            <a:r>
              <a:rPr>
                <a:solidFill>
                  <a:srgbClr val="000000"/>
                </a:solidFill>
              </a:rPr>
              <a:t>Are these two concepts the same with respect to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?</a:t>
            </a:r>
          </a:p>
        </p:txBody>
      </p:sp>
      <p:grpSp>
        <p:nvGrpSpPr>
          <p:cNvPr id="578" name="Group"/>
          <p:cNvGrpSpPr/>
          <p:nvPr/>
        </p:nvGrpSpPr>
        <p:grpSpPr>
          <a:xfrm>
            <a:off x="6780989" y="4693800"/>
            <a:ext cx="4427800" cy="811836"/>
            <a:chOff x="-38796" y="0"/>
            <a:chExt cx="4427799" cy="811834"/>
          </a:xfrm>
        </p:grpSpPr>
        <p:sp>
          <p:nvSpPr>
            <p:cNvPr id="576" name="we require ⎢y⎢ to be of size polynomial in ⎢x⎢"/>
            <p:cNvSpPr txBox="1"/>
            <p:nvPr/>
          </p:nvSpPr>
          <p:spPr>
            <a:xfrm>
              <a:off x="-38797" y="560613"/>
              <a:ext cx="4427801" cy="251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we require 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  <a:r>
                <a:rPr i="1" spc="160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  <a:r>
                <a:t> to be of size polynomial in 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  <a:r>
                <a:rPr i="1" spc="160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rPr>
                  <a:latin typeface="Times"/>
                  <a:ea typeface="Times"/>
                  <a:cs typeface="Times"/>
                  <a:sym typeface="Times"/>
                </a:rPr>
                <a:t>⎢</a:t>
              </a:r>
            </a:p>
          </p:txBody>
        </p:sp>
        <p:sp>
          <p:nvSpPr>
            <p:cNvPr id="577" name="Line"/>
            <p:cNvSpPr/>
            <p:nvPr/>
          </p:nvSpPr>
          <p:spPr>
            <a:xfrm flipH="1">
              <a:off x="773968" y="0"/>
              <a:ext cx="1" cy="417809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81" name="Group"/>
          <p:cNvGrpSpPr/>
          <p:nvPr/>
        </p:nvGrpSpPr>
        <p:grpSpPr>
          <a:xfrm>
            <a:off x="6511911" y="8520825"/>
            <a:ext cx="4172356" cy="795356"/>
            <a:chOff x="5213" y="0"/>
            <a:chExt cx="4172355" cy="795354"/>
          </a:xfrm>
        </p:grpSpPr>
        <p:sp>
          <p:nvSpPr>
            <p:cNvPr id="579" name="Line"/>
            <p:cNvSpPr/>
            <p:nvPr/>
          </p:nvSpPr>
          <p:spPr>
            <a:xfrm>
              <a:off x="1294206" y="0"/>
              <a:ext cx="1" cy="46259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80" name="we abuse notation ≤ P and blur distinction"/>
            <p:cNvSpPr txBox="1"/>
            <p:nvPr/>
          </p:nvSpPr>
          <p:spPr>
            <a:xfrm>
              <a:off x="5213" y="532299"/>
              <a:ext cx="4172356" cy="263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we abuse notation ≤</a:t>
              </a:r>
              <a:r>
                <a:rPr baseline="-5999"/>
                <a:t> </a:t>
              </a:r>
              <a:r>
                <a:rPr baseline="-24750"/>
                <a:t>P</a:t>
              </a:r>
              <a:r>
                <a:t> and blur distinction</a:t>
              </a:r>
            </a:p>
          </p:txBody>
        </p:sp>
      </p:grpSp>
      <p:sp>
        <p:nvSpPr>
          <p:cNvPr id="5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28129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0" build="p" animBg="1" advAuto="0"/>
      <p:bldP spid="578" grpId="0" animBg="1" advAuto="0"/>
      <p:bldP spid="581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7" name="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NP-complete</a:t>
            </a:r>
          </a:p>
        </p:txBody>
      </p:sp>
      <p:sp>
        <p:nvSpPr>
          <p:cNvPr id="588" name="NP-complete.  A problem Y ∈ NP with the property that for every problem X ∈ NP, X ≤ P Y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NP-complete.  </a:t>
            </a:r>
            <a:r>
              <a:rPr>
                <a:solidFill>
                  <a:srgbClr val="000000"/>
                </a:solidFill>
              </a:rPr>
              <a:t>A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 with the property that for every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br/>
            <a:r>
              <a:t>Proposition.  </a:t>
            </a:r>
            <a:r>
              <a:rPr>
                <a:solidFill>
                  <a:srgbClr val="000000"/>
                </a:solidFill>
              </a:rPr>
              <a:t>Suppose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 Then,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iff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 = 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⇐</a:t>
            </a:r>
            <a:r>
              <a:t>  </a:t>
            </a:r>
            <a:r>
              <a:rPr>
                <a:solidFill>
                  <a:srgbClr val="000000"/>
                </a:solidFill>
              </a:rPr>
              <a:t>If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P = NP</a:t>
            </a:r>
            <a:r>
              <a:rPr>
                <a:solidFill>
                  <a:srgbClr val="000000"/>
                </a:solidFill>
              </a:rPr>
              <a:t>, then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 because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r>
              <a:t>Pf.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</a:t>
            </a:r>
            <a:r>
              <a:rPr>
                <a:solidFill>
                  <a:srgbClr val="000000"/>
                </a:solidFill>
              </a:rPr>
              <a:t>Suppose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Consider any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 Since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, we have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.</a:t>
            </a:r>
          </a:p>
          <a:p>
            <a:pPr lvl="1"/>
            <a:r>
              <a:t>This implies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⊆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.</a:t>
            </a:r>
          </a:p>
          <a:p>
            <a:pPr lvl="1"/>
            <a:r>
              <a:t>We already know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⊆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Thus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P = NP</a:t>
            </a:r>
            <a:r>
              <a:t>.  ▪</a:t>
            </a:r>
          </a:p>
          <a:p>
            <a:br/>
            <a:br/>
            <a:br/>
            <a:br/>
            <a:r>
              <a:t>Fundamental question. </a:t>
            </a:r>
            <a:r>
              <a:rPr>
                <a:solidFill>
                  <a:srgbClr val="000000"/>
                </a:solidFill>
              </a:rPr>
              <a:t> Are there any “natural”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 problems?</a:t>
            </a:r>
          </a:p>
        </p:txBody>
      </p:sp>
      <p:sp>
        <p:nvSpPr>
          <p:cNvPr id="5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713778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0" build="p" bldLvl="5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4" name="Circuit satisfi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Circuit satisfiability</a:t>
            </a:r>
          </a:p>
        </p:txBody>
      </p:sp>
      <p:sp>
        <p:nvSpPr>
          <p:cNvPr id="595" name="Circuit-Sat.  Given a combinational circuit built from and, or, and not gates, is there a way to set the circuit inputs so that the output is 1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Circuit-Sat</a:t>
            </a:r>
            <a:r>
              <a:t>.  </a:t>
            </a:r>
            <a:r>
              <a:rPr>
                <a:solidFill>
                  <a:srgbClr val="000000"/>
                </a:solidFill>
              </a:rPr>
              <a:t>Given a combinational circuit built from </a:t>
            </a:r>
            <a:r>
              <a:rPr cap="small">
                <a:solidFill>
                  <a:srgbClr val="000000"/>
                </a:solidFill>
              </a:rPr>
              <a:t>and</a:t>
            </a:r>
            <a:r>
              <a:rPr>
                <a:solidFill>
                  <a:srgbClr val="000000"/>
                </a:solidFill>
              </a:rPr>
              <a:t>, </a:t>
            </a:r>
            <a:r>
              <a:rPr cap="small">
                <a:solidFill>
                  <a:srgbClr val="000000"/>
                </a:solidFill>
              </a:rPr>
              <a:t>or</a:t>
            </a:r>
            <a:r>
              <a:rPr>
                <a:solidFill>
                  <a:srgbClr val="000000"/>
                </a:solidFill>
              </a:rPr>
              <a:t>, and </a:t>
            </a:r>
            <a:r>
              <a:rPr cap="small">
                <a:solidFill>
                  <a:srgbClr val="000000"/>
                </a:solidFill>
              </a:rPr>
              <a:t>not</a:t>
            </a:r>
            <a:r>
              <a:rPr>
                <a:solidFill>
                  <a:srgbClr val="000000"/>
                </a:solidFill>
              </a:rPr>
              <a:t> gates, is there a way to set the circuit inputs so that the output is 1?</a:t>
            </a:r>
          </a:p>
        </p:txBody>
      </p:sp>
      <p:grpSp>
        <p:nvGrpSpPr>
          <p:cNvPr id="598" name="Group"/>
          <p:cNvGrpSpPr/>
          <p:nvPr/>
        </p:nvGrpSpPr>
        <p:grpSpPr>
          <a:xfrm>
            <a:off x="6450471" y="3975946"/>
            <a:ext cx="428979" cy="428979"/>
            <a:chOff x="0" y="0"/>
            <a:chExt cx="428977" cy="428977"/>
          </a:xfrm>
        </p:grpSpPr>
        <p:sp>
          <p:nvSpPr>
            <p:cNvPr id="596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97" name="∧"/>
            <p:cNvSpPr txBox="1"/>
            <p:nvPr/>
          </p:nvSpPr>
          <p:spPr>
            <a:xfrm>
              <a:off x="50757" y="37277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601" name="Group"/>
          <p:cNvGrpSpPr/>
          <p:nvPr/>
        </p:nvGrpSpPr>
        <p:grpSpPr>
          <a:xfrm>
            <a:off x="5257800" y="5253849"/>
            <a:ext cx="428978" cy="428978"/>
            <a:chOff x="0" y="0"/>
            <a:chExt cx="428977" cy="428977"/>
          </a:xfrm>
        </p:grpSpPr>
        <p:sp>
          <p:nvSpPr>
            <p:cNvPr id="599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00" name="¬"/>
            <p:cNvSpPr txBox="1"/>
            <p:nvPr/>
          </p:nvSpPr>
          <p:spPr>
            <a:xfrm>
              <a:off x="43082" y="29491"/>
              <a:ext cx="339427" cy="368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¬</a:t>
              </a:r>
            </a:p>
          </p:txBody>
        </p:sp>
      </p:grpSp>
      <p:sp>
        <p:nvSpPr>
          <p:cNvPr id="640" name="Connection Line"/>
          <p:cNvSpPr/>
          <p:nvPr/>
        </p:nvSpPr>
        <p:spPr>
          <a:xfrm>
            <a:off x="5640387" y="4365822"/>
            <a:ext cx="860885" cy="922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1" name="Connection Line"/>
          <p:cNvSpPr/>
          <p:nvPr/>
        </p:nvSpPr>
        <p:spPr>
          <a:xfrm>
            <a:off x="6828693" y="4362052"/>
            <a:ext cx="891779" cy="934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grpSp>
        <p:nvGrpSpPr>
          <p:cNvPr id="606" name="Group"/>
          <p:cNvGrpSpPr/>
          <p:nvPr/>
        </p:nvGrpSpPr>
        <p:grpSpPr>
          <a:xfrm>
            <a:off x="4018844" y="6554329"/>
            <a:ext cx="428979" cy="428979"/>
            <a:chOff x="0" y="0"/>
            <a:chExt cx="428977" cy="428977"/>
          </a:xfrm>
        </p:grpSpPr>
        <p:sp>
          <p:nvSpPr>
            <p:cNvPr id="604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05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609" name="Group"/>
          <p:cNvGrpSpPr/>
          <p:nvPr/>
        </p:nvGrpSpPr>
        <p:grpSpPr>
          <a:xfrm>
            <a:off x="6283395" y="6554329"/>
            <a:ext cx="428979" cy="428979"/>
            <a:chOff x="0" y="0"/>
            <a:chExt cx="428977" cy="428977"/>
          </a:xfrm>
        </p:grpSpPr>
        <p:sp>
          <p:nvSpPr>
            <p:cNvPr id="60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08" name="∨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642" name="Connection Line"/>
          <p:cNvSpPr/>
          <p:nvPr/>
        </p:nvSpPr>
        <p:spPr>
          <a:xfrm>
            <a:off x="4397066" y="5648070"/>
            <a:ext cx="903994" cy="948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11" name="Circle"/>
          <p:cNvSpPr/>
          <p:nvPr/>
        </p:nvSpPr>
        <p:spPr>
          <a:xfrm>
            <a:off x="3063804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2" name="Circle"/>
          <p:cNvSpPr/>
          <p:nvPr/>
        </p:nvSpPr>
        <p:spPr>
          <a:xfrm>
            <a:off x="5213208" y="7899400"/>
            <a:ext cx="130953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3" name="Connection Line"/>
          <p:cNvSpPr/>
          <p:nvPr/>
        </p:nvSpPr>
        <p:spPr>
          <a:xfrm>
            <a:off x="3176870" y="6945648"/>
            <a:ext cx="893236" cy="967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4" name="Connection Line"/>
          <p:cNvSpPr/>
          <p:nvPr/>
        </p:nvSpPr>
        <p:spPr>
          <a:xfrm>
            <a:off x="4387882" y="6945648"/>
            <a:ext cx="844631" cy="96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15" name="Circle"/>
          <p:cNvSpPr/>
          <p:nvPr/>
        </p:nvSpPr>
        <p:spPr>
          <a:xfrm>
            <a:off x="7227146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5" name="Connection Line"/>
          <p:cNvSpPr/>
          <p:nvPr/>
        </p:nvSpPr>
        <p:spPr>
          <a:xfrm>
            <a:off x="5328767" y="6929400"/>
            <a:ext cx="1005429" cy="986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6" name="Connection Line"/>
          <p:cNvSpPr/>
          <p:nvPr/>
        </p:nvSpPr>
        <p:spPr>
          <a:xfrm>
            <a:off x="6618848" y="6950865"/>
            <a:ext cx="634902" cy="95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grpSp>
        <p:nvGrpSpPr>
          <p:cNvPr id="620" name="Group"/>
          <p:cNvGrpSpPr/>
          <p:nvPr/>
        </p:nvGrpSpPr>
        <p:grpSpPr>
          <a:xfrm>
            <a:off x="7669671" y="5253849"/>
            <a:ext cx="428979" cy="428978"/>
            <a:chOff x="0" y="0"/>
            <a:chExt cx="428977" cy="428977"/>
          </a:xfrm>
        </p:grpSpPr>
        <p:sp>
          <p:nvSpPr>
            <p:cNvPr id="618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19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623" name="Group"/>
          <p:cNvGrpSpPr/>
          <p:nvPr/>
        </p:nvGrpSpPr>
        <p:grpSpPr>
          <a:xfrm>
            <a:off x="8721795" y="6554329"/>
            <a:ext cx="428979" cy="428979"/>
            <a:chOff x="0" y="0"/>
            <a:chExt cx="428977" cy="428977"/>
          </a:xfrm>
        </p:grpSpPr>
        <p:sp>
          <p:nvSpPr>
            <p:cNvPr id="62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22" name="∨"/>
            <p:cNvSpPr txBox="1"/>
            <p:nvPr/>
          </p:nvSpPr>
          <p:spPr>
            <a:xfrm>
              <a:off x="50758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647" name="Connection Line"/>
          <p:cNvSpPr/>
          <p:nvPr/>
        </p:nvSpPr>
        <p:spPr>
          <a:xfrm>
            <a:off x="6661617" y="5621896"/>
            <a:ext cx="1058855" cy="993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48" name="Connection Line"/>
          <p:cNvSpPr/>
          <p:nvPr/>
        </p:nvSpPr>
        <p:spPr>
          <a:xfrm>
            <a:off x="8027220" y="5645167"/>
            <a:ext cx="764435" cy="944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26" name="Circle"/>
          <p:cNvSpPr/>
          <p:nvPr/>
        </p:nvSpPr>
        <p:spPr>
          <a:xfrm>
            <a:off x="8195733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7" name="Circle"/>
          <p:cNvSpPr/>
          <p:nvPr/>
        </p:nvSpPr>
        <p:spPr>
          <a:xfrm>
            <a:off x="9665547" y="7899400"/>
            <a:ext cx="130952" cy="130952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</p:spPr>
        <p:txBody>
          <a:bodyPr lIns="139700" tIns="139700" rIns="139700" bIns="1397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9" name="Connection Line"/>
          <p:cNvSpPr/>
          <p:nvPr/>
        </p:nvSpPr>
        <p:spPr>
          <a:xfrm>
            <a:off x="8295757" y="6959328"/>
            <a:ext cx="533001" cy="944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50" name="Connection Line"/>
          <p:cNvSpPr/>
          <p:nvPr/>
        </p:nvSpPr>
        <p:spPr>
          <a:xfrm>
            <a:off x="9057248" y="6950865"/>
            <a:ext cx="634903" cy="955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/>
          </a:p>
        </p:txBody>
      </p:sp>
      <p:sp>
        <p:nvSpPr>
          <p:cNvPr id="630" name="1"/>
          <p:cNvSpPr txBox="1"/>
          <p:nvPr/>
        </p:nvSpPr>
        <p:spPr>
          <a:xfrm>
            <a:off x="3011875" y="8140700"/>
            <a:ext cx="200029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31" name="0"/>
          <p:cNvSpPr txBox="1"/>
          <p:nvPr/>
        </p:nvSpPr>
        <p:spPr>
          <a:xfrm>
            <a:off x="5170310" y="8140700"/>
            <a:ext cx="200029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32" name="?"/>
          <p:cNvSpPr txBox="1"/>
          <p:nvPr/>
        </p:nvSpPr>
        <p:spPr>
          <a:xfrm>
            <a:off x="7195538" y="8140700"/>
            <a:ext cx="15715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633" name="?"/>
          <p:cNvSpPr txBox="1"/>
          <p:nvPr/>
        </p:nvSpPr>
        <p:spPr>
          <a:xfrm>
            <a:off x="8148320" y="8140700"/>
            <a:ext cx="15715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634" name="?"/>
          <p:cNvSpPr txBox="1"/>
          <p:nvPr/>
        </p:nvSpPr>
        <p:spPr>
          <a:xfrm>
            <a:off x="9661031" y="8140700"/>
            <a:ext cx="157154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635" name="output"/>
          <p:cNvSpPr txBox="1"/>
          <p:nvPr/>
        </p:nvSpPr>
        <p:spPr>
          <a:xfrm>
            <a:off x="6168930" y="3355058"/>
            <a:ext cx="767423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output</a:t>
            </a:r>
          </a:p>
        </p:txBody>
      </p:sp>
      <p:sp>
        <p:nvSpPr>
          <p:cNvPr id="636" name="variable inputs"/>
          <p:cNvSpPr txBox="1"/>
          <p:nvPr/>
        </p:nvSpPr>
        <p:spPr>
          <a:xfrm>
            <a:off x="7258697" y="8514080"/>
            <a:ext cx="1640945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variable inputs</a:t>
            </a:r>
          </a:p>
        </p:txBody>
      </p:sp>
      <p:sp>
        <p:nvSpPr>
          <p:cNvPr id="637" name="hard-coded inputs"/>
          <p:cNvSpPr txBox="1"/>
          <p:nvPr/>
        </p:nvSpPr>
        <p:spPr>
          <a:xfrm>
            <a:off x="3014801" y="8534400"/>
            <a:ext cx="2039209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hard-coded inputs</a:t>
            </a:r>
          </a:p>
        </p:txBody>
      </p:sp>
      <p:sp>
        <p:nvSpPr>
          <p:cNvPr id="638" name="yes:  1 0 1"/>
          <p:cNvSpPr txBox="1"/>
          <p:nvPr/>
        </p:nvSpPr>
        <p:spPr>
          <a:xfrm>
            <a:off x="836695" y="6545298"/>
            <a:ext cx="114405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yes:  1 0 1</a:t>
            </a:r>
          </a:p>
        </p:txBody>
      </p:sp>
      <p:sp>
        <p:nvSpPr>
          <p:cNvPr id="6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81399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55" name="The “first” NP-complet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“first” NP-complete problem</a:t>
            </a:r>
          </a:p>
        </p:txBody>
      </p:sp>
      <p:sp>
        <p:nvSpPr>
          <p:cNvPr id="656" name="Theorem.  Circuit-Sat ∈ NP-complete.  [Cook 1971, Levin 1973]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</a:rPr>
              <a:t>Circuit-Sat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 </a:t>
            </a:r>
            <a:r>
              <a:t> </a:t>
            </a:r>
            <a:r>
              <a:rPr>
                <a:solidFill>
                  <a:srgbClr val="606060"/>
                </a:solidFill>
              </a:rPr>
              <a:t>[Cook 1971, Levin 1973]</a:t>
            </a:r>
          </a:p>
        </p:txBody>
      </p:sp>
      <p:sp>
        <p:nvSpPr>
          <p:cNvPr id="6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658" name="levin1.pdf" descr="levin1.pdf"/>
          <p:cNvPicPr>
            <a:picLocks noChangeAspect="1"/>
          </p:cNvPicPr>
          <p:nvPr/>
        </p:nvPicPr>
        <p:blipFill>
          <a:blip r:embed="rId3"/>
          <a:srcRect l="10130" t="4797" r="14379" b="9595"/>
          <a:stretch>
            <a:fillRect/>
          </a:stretch>
        </p:blipFill>
        <p:spPr>
          <a:xfrm>
            <a:off x="7076709" y="2324100"/>
            <a:ext cx="4759691" cy="69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cook1.pdf" descr="cook1.pdf"/>
          <p:cNvPicPr>
            <a:picLocks noChangeAspect="1"/>
          </p:cNvPicPr>
          <p:nvPr/>
        </p:nvPicPr>
        <p:blipFill>
          <a:blip r:embed="rId4"/>
          <a:srcRect l="4901" t="2272" r="4738" b="7070"/>
          <a:stretch>
            <a:fillRect/>
          </a:stretch>
        </p:blipFill>
        <p:spPr>
          <a:xfrm>
            <a:off x="961980" y="2330323"/>
            <a:ext cx="5384801" cy="69914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251019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 animBg="1" advAuto="0"/>
      <p:bldP spid="659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4" name="The “first” NP-complet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“first” NP-complete problem</a:t>
            </a:r>
          </a:p>
        </p:txBody>
      </p:sp>
      <p:sp>
        <p:nvSpPr>
          <p:cNvPr id="665" name="Theorem. [Cook 1971, Levin 1973]  Sat ∈ NP-complete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</a:t>
            </a:r>
            <a:r>
              <a:rPr>
                <a:solidFill>
                  <a:srgbClr val="606060"/>
                </a:solidFill>
              </a:rPr>
              <a:t>[Cook 1971, Levin 1973] </a:t>
            </a:r>
            <a:r>
              <a:t> </a:t>
            </a:r>
            <a:r>
              <a:rPr cap="small">
                <a:solidFill>
                  <a:srgbClr val="000000"/>
                </a:solidFill>
              </a:rPr>
              <a:t>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</p:txBody>
      </p:sp>
      <p:sp>
        <p:nvSpPr>
          <p:cNvPr id="6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667" name="levin1.pdf" descr="levin1.pdf"/>
          <p:cNvPicPr>
            <a:picLocks noChangeAspect="1"/>
          </p:cNvPicPr>
          <p:nvPr/>
        </p:nvPicPr>
        <p:blipFill>
          <a:blip r:embed="rId3"/>
          <a:srcRect l="10130" t="4797" r="14379" b="9595"/>
          <a:stretch>
            <a:fillRect/>
          </a:stretch>
        </p:blipFill>
        <p:spPr>
          <a:xfrm>
            <a:off x="7076709" y="2324100"/>
            <a:ext cx="4759691" cy="698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cook1.pdf" descr="cook1.pdf"/>
          <p:cNvPicPr>
            <a:picLocks noChangeAspect="1"/>
          </p:cNvPicPr>
          <p:nvPr/>
        </p:nvPicPr>
        <p:blipFill>
          <a:blip r:embed="rId4"/>
          <a:srcRect l="4901" t="2272" r="4738" b="7070"/>
          <a:stretch>
            <a:fillRect/>
          </a:stretch>
        </p:blipFill>
        <p:spPr>
          <a:xfrm>
            <a:off x="961980" y="2330323"/>
            <a:ext cx="5384801" cy="69914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3349404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" grpId="0" animBg="1" advAuto="0"/>
      <p:bldP spid="668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3" name="The “first” NP-complete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“first” NP-complete problem</a:t>
            </a:r>
          </a:p>
        </p:txBody>
      </p:sp>
      <p:sp>
        <p:nvSpPr>
          <p:cNvPr id="674" name="Theorem.  Circuit-Sat ∈ NP-complet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</a:rPr>
              <a:t>Circuit-Sat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  <a:p>
            <a:r>
              <a:t>Pf sketch.</a:t>
            </a:r>
          </a:p>
          <a:p>
            <a:pPr lvl="1"/>
            <a:r>
              <a:t>Clearly, </a:t>
            </a:r>
            <a:r>
              <a:rPr cap="small"/>
              <a:t>Circuit-Sat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</a:t>
            </a:r>
          </a:p>
          <a:p>
            <a:pPr lvl="1"/>
            <a:r>
              <a:t>Any algorithm that takes a fixed number of bits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</a:t>
            </a:r>
            <a:r>
              <a:t> as input and</a:t>
            </a:r>
            <a:br/>
            <a:r>
              <a:t>produces a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 or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no</a:t>
            </a:r>
            <a:r>
              <a:t> answer can be represented by such a circuit.</a:t>
            </a:r>
          </a:p>
          <a:p>
            <a:pPr lvl="1"/>
            <a:r>
              <a:t>Moreover, if algorithm takes poly-time, then circuit is of poly-size.</a:t>
            </a:r>
            <a:br/>
            <a:br/>
            <a:br/>
            <a:endParaRPr/>
          </a:p>
          <a:p>
            <a:pPr lvl="1"/>
            <a:r>
              <a:t>Consider any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 It has a poly-time certifier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,</a:t>
            </a:r>
            <a:br/>
            <a:r>
              <a:t>where certificate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 </a:t>
            </a:r>
            <a:r>
              <a:t>satisfies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 ≤ 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for some polynomial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(⋅)</a:t>
            </a:r>
            <a:r>
              <a:t>.</a:t>
            </a:r>
          </a:p>
          <a:p>
            <a:pPr lvl="1"/>
            <a:r>
              <a:t>View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as an algorithm with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t> +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|)</a:t>
            </a:r>
            <a:r>
              <a:t> input bits and convert it</a:t>
            </a:r>
            <a:br/>
            <a:r>
              <a:t>into a poly-size 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.</a:t>
            </a:r>
          </a:p>
          <a:p>
            <a:pPr lvl="2"/>
            <a:r>
              <a:t>first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</a:t>
            </a:r>
            <a:r>
              <a:t> bits are hard-coded with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</a:p>
          <a:p>
            <a:pPr lvl="2"/>
            <a:r>
              <a:t>remaining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p</a:t>
            </a:r>
            <a:r>
              <a:rPr>
                <a:latin typeface="Times"/>
                <a:ea typeface="Times"/>
                <a:cs typeface="Times"/>
                <a:sym typeface="Times"/>
              </a:rPr>
              <a:t>(|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|)</a:t>
            </a:r>
            <a:r>
              <a:t> bits represent (unknown) bits of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</a:p>
          <a:p>
            <a:pPr lvl="1"/>
            <a:r>
              <a:t>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 is satisfiable iff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C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s</a:t>
            </a:r>
            <a:r>
              <a:rPr>
                <a:latin typeface="Times"/>
                <a:ea typeface="Times"/>
                <a:cs typeface="Times"/>
                <a:sym typeface="Times"/>
              </a:rP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yes</a:t>
            </a:r>
            <a:r>
              <a:t>.</a:t>
            </a:r>
          </a:p>
        </p:txBody>
      </p:sp>
      <p:sp>
        <p:nvSpPr>
          <p:cNvPr id="6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grpSp>
        <p:nvGrpSpPr>
          <p:cNvPr id="678" name="Group"/>
          <p:cNvGrpSpPr/>
          <p:nvPr/>
        </p:nvGrpSpPr>
        <p:grpSpPr>
          <a:xfrm>
            <a:off x="5033493" y="4178300"/>
            <a:ext cx="6146880" cy="921269"/>
            <a:chOff x="44650" y="0"/>
            <a:chExt cx="6146879" cy="921268"/>
          </a:xfrm>
        </p:grpSpPr>
        <p:sp>
          <p:nvSpPr>
            <p:cNvPr id="676" name="sketchy part of proof; fixing the number of bits is important, and reflects basic distinction between algorithms and circuits"/>
            <p:cNvSpPr txBox="1"/>
            <p:nvPr/>
          </p:nvSpPr>
          <p:spPr>
            <a:xfrm>
              <a:off x="44650" y="457200"/>
              <a:ext cx="6146880" cy="464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lnSpc>
                  <a:spcPct val="140000"/>
                </a:lnSpc>
              </a:pPr>
              <a:r>
                <a:t>sketchy part of proof; fixing the number of bits is important,</a:t>
              </a:r>
              <a:br/>
              <a:r>
                <a:t>and reflects basic distinction between algorithms and circuits</a:t>
              </a:r>
            </a:p>
          </p:txBody>
        </p:sp>
        <p:sp>
          <p:nvSpPr>
            <p:cNvPr id="677" name="Line"/>
            <p:cNvSpPr/>
            <p:nvPr/>
          </p:nvSpPr>
          <p:spPr>
            <a:xfrm flipH="1">
              <a:off x="3131710" y="0"/>
              <a:ext cx="274148" cy="356120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46792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build="p" bldLvl="5" animBg="1" advAuto="0"/>
      <p:bldP spid="678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3" name="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grpSp>
        <p:nvGrpSpPr>
          <p:cNvPr id="686" name="Group"/>
          <p:cNvGrpSpPr/>
          <p:nvPr/>
        </p:nvGrpSpPr>
        <p:grpSpPr>
          <a:xfrm>
            <a:off x="1521742" y="5994400"/>
            <a:ext cx="428979" cy="428978"/>
            <a:chOff x="0" y="0"/>
            <a:chExt cx="428977" cy="428977"/>
          </a:xfrm>
        </p:grpSpPr>
        <p:sp>
          <p:nvSpPr>
            <p:cNvPr id="684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5" name="u"/>
            <p:cNvSpPr txBox="1"/>
            <p:nvPr/>
          </p:nvSpPr>
          <p:spPr>
            <a:xfrm>
              <a:off x="70379" y="73410"/>
              <a:ext cx="288220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u</a:t>
              </a:r>
            </a:p>
          </p:txBody>
        </p:sp>
      </p:grpSp>
      <p:grpSp>
        <p:nvGrpSpPr>
          <p:cNvPr id="689" name="Group"/>
          <p:cNvGrpSpPr/>
          <p:nvPr/>
        </p:nvGrpSpPr>
        <p:grpSpPr>
          <a:xfrm>
            <a:off x="763128" y="7294880"/>
            <a:ext cx="428979" cy="428979"/>
            <a:chOff x="0" y="0"/>
            <a:chExt cx="428977" cy="428977"/>
          </a:xfrm>
        </p:grpSpPr>
        <p:sp>
          <p:nvSpPr>
            <p:cNvPr id="68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8" name="v"/>
            <p:cNvSpPr txBox="1"/>
            <p:nvPr/>
          </p:nvSpPr>
          <p:spPr>
            <a:xfrm>
              <a:off x="75865" y="73410"/>
              <a:ext cx="27724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v</a:t>
              </a:r>
            </a:p>
          </p:txBody>
        </p:sp>
      </p:grpSp>
      <p:sp>
        <p:nvSpPr>
          <p:cNvPr id="788" name="Connection Line"/>
          <p:cNvSpPr/>
          <p:nvPr/>
        </p:nvSpPr>
        <p:spPr>
          <a:xfrm>
            <a:off x="1088137" y="6398158"/>
            <a:ext cx="537688" cy="921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693" name="Group"/>
          <p:cNvGrpSpPr/>
          <p:nvPr/>
        </p:nvGrpSpPr>
        <p:grpSpPr>
          <a:xfrm>
            <a:off x="2273300" y="7294880"/>
            <a:ext cx="428978" cy="428979"/>
            <a:chOff x="0" y="0"/>
            <a:chExt cx="428977" cy="428977"/>
          </a:xfrm>
        </p:grpSpPr>
        <p:sp>
          <p:nvSpPr>
            <p:cNvPr id="69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CBCBCB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2" name="w"/>
            <p:cNvSpPr txBox="1"/>
            <p:nvPr/>
          </p:nvSpPr>
          <p:spPr>
            <a:xfrm>
              <a:off x="47773" y="73410"/>
              <a:ext cx="33851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w</a:t>
              </a:r>
            </a:p>
          </p:txBody>
        </p:sp>
      </p:grpSp>
      <p:sp>
        <p:nvSpPr>
          <p:cNvPr id="789" name="Connection Line"/>
          <p:cNvSpPr/>
          <p:nvPr/>
        </p:nvSpPr>
        <p:spPr>
          <a:xfrm>
            <a:off x="1196913" y="7509369"/>
            <a:ext cx="107162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695" name="image.pdf" descr="image.pdf"/>
          <p:cNvPicPr>
            <a:picLocks/>
          </p:cNvPicPr>
          <p:nvPr/>
        </p:nvPicPr>
        <p:blipFill>
          <a:blip r:embed="rId2"/>
          <a:srcRect l="1457"/>
          <a:stretch>
            <a:fillRect/>
          </a:stretch>
        </p:blipFill>
        <p:spPr>
          <a:xfrm>
            <a:off x="4546600" y="9067800"/>
            <a:ext cx="362656" cy="496712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G = (V, E), n = 3"/>
          <p:cNvSpPr txBox="1"/>
          <p:nvPr/>
        </p:nvSpPr>
        <p:spPr>
          <a:xfrm>
            <a:off x="674196" y="8030916"/>
            <a:ext cx="193793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sz="1800"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G = (V, E), n = 3</a:t>
            </a:r>
          </a:p>
        </p:txBody>
      </p:sp>
      <p:sp>
        <p:nvSpPr>
          <p:cNvPr id="697" name="Ex.  Construction below creates a circuit K whose inputs can be set so that it outputs 1 iff graph G has an independent set of size 2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02" indent="-58702">
              <a:buClr>
                <a:srgbClr val="0048AA"/>
              </a:buClr>
              <a:buFont typeface="Lucida Sans"/>
            </a:pPr>
            <a:r>
              <a:t>Ex.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Construction below creates a circuit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whose inputs can be set so that it outputs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iff graph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has an independent set of size 2.</a:t>
            </a:r>
          </a:p>
        </p:txBody>
      </p:sp>
      <p:grpSp>
        <p:nvGrpSpPr>
          <p:cNvPr id="700" name="Group"/>
          <p:cNvGrpSpPr/>
          <p:nvPr/>
        </p:nvGrpSpPr>
        <p:grpSpPr>
          <a:xfrm>
            <a:off x="7696200" y="2788355"/>
            <a:ext cx="428978" cy="428979"/>
            <a:chOff x="0" y="0"/>
            <a:chExt cx="428977" cy="428977"/>
          </a:xfrm>
        </p:grpSpPr>
        <p:sp>
          <p:nvSpPr>
            <p:cNvPr id="698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9" name="∧"/>
            <p:cNvSpPr txBox="1"/>
            <p:nvPr/>
          </p:nvSpPr>
          <p:spPr>
            <a:xfrm>
              <a:off x="49064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6616700" y="3364088"/>
            <a:ext cx="428978" cy="428979"/>
            <a:chOff x="0" y="0"/>
            <a:chExt cx="428977" cy="428977"/>
          </a:xfrm>
        </p:grpSpPr>
        <p:sp>
          <p:nvSpPr>
            <p:cNvPr id="70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2" name="¬"/>
            <p:cNvSpPr txBox="1"/>
            <p:nvPr/>
          </p:nvSpPr>
          <p:spPr>
            <a:xfrm>
              <a:off x="38849" y="29492"/>
              <a:ext cx="339427" cy="368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¬</a:t>
              </a:r>
            </a:p>
          </p:txBody>
        </p:sp>
      </p:grpSp>
      <p:sp>
        <p:nvSpPr>
          <p:cNvPr id="790" name="Connection Line"/>
          <p:cNvSpPr/>
          <p:nvPr/>
        </p:nvSpPr>
        <p:spPr>
          <a:xfrm>
            <a:off x="7024311" y="3105946"/>
            <a:ext cx="693061" cy="369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91" name="Connection Line"/>
          <p:cNvSpPr/>
          <p:nvPr/>
        </p:nvSpPr>
        <p:spPr>
          <a:xfrm>
            <a:off x="8072834" y="3150283"/>
            <a:ext cx="2095069" cy="1905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08" name="Group"/>
          <p:cNvGrpSpPr/>
          <p:nvPr/>
        </p:nvGrpSpPr>
        <p:grpSpPr>
          <a:xfrm>
            <a:off x="4191739" y="8105422"/>
            <a:ext cx="447995" cy="428979"/>
            <a:chOff x="0" y="0"/>
            <a:chExt cx="447993" cy="428977"/>
          </a:xfrm>
        </p:grpSpPr>
        <p:sp>
          <p:nvSpPr>
            <p:cNvPr id="706" name="Circle"/>
            <p:cNvSpPr/>
            <p:nvPr/>
          </p:nvSpPr>
          <p:spPr>
            <a:xfrm>
              <a:off x="19015" y="0"/>
              <a:ext cx="428979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7" name="u-v"/>
            <p:cNvSpPr txBox="1"/>
            <p:nvPr/>
          </p:nvSpPr>
          <p:spPr>
            <a:xfrm>
              <a:off x="-1" y="91057"/>
              <a:ext cx="416211" cy="251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t>u-v</a:t>
              </a:r>
            </a:p>
          </p:txBody>
        </p:sp>
      </p:grpSp>
      <p:sp>
        <p:nvSpPr>
          <p:cNvPr id="792" name="Connection Line"/>
          <p:cNvSpPr/>
          <p:nvPr/>
        </p:nvSpPr>
        <p:spPr>
          <a:xfrm>
            <a:off x="6102827" y="3721217"/>
            <a:ext cx="552767" cy="449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93" name="Connection Line"/>
          <p:cNvSpPr/>
          <p:nvPr/>
        </p:nvSpPr>
        <p:spPr>
          <a:xfrm>
            <a:off x="4416175" y="6044362"/>
            <a:ext cx="4116" cy="2056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13" name="Group"/>
          <p:cNvGrpSpPr/>
          <p:nvPr/>
        </p:nvGrpSpPr>
        <p:grpSpPr>
          <a:xfrm>
            <a:off x="10117102" y="4989688"/>
            <a:ext cx="428979" cy="428979"/>
            <a:chOff x="0" y="0"/>
            <a:chExt cx="428977" cy="428977"/>
          </a:xfrm>
        </p:grpSpPr>
        <p:sp>
          <p:nvSpPr>
            <p:cNvPr id="711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2" name="∨"/>
            <p:cNvSpPr txBox="1"/>
            <p:nvPr/>
          </p:nvSpPr>
          <p:spPr>
            <a:xfrm>
              <a:off x="50758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794" name="Connection Line"/>
          <p:cNvSpPr/>
          <p:nvPr/>
        </p:nvSpPr>
        <p:spPr>
          <a:xfrm>
            <a:off x="5295651" y="5143205"/>
            <a:ext cx="309255" cy="492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15" name="1"/>
          <p:cNvSpPr txBox="1"/>
          <p:nvPr/>
        </p:nvSpPr>
        <p:spPr>
          <a:xfrm>
            <a:off x="4356664" y="8660835"/>
            <a:ext cx="200029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16" name="independent set of size 2?"/>
          <p:cNvSpPr txBox="1"/>
          <p:nvPr/>
        </p:nvSpPr>
        <p:spPr>
          <a:xfrm>
            <a:off x="8258084" y="2705100"/>
            <a:ext cx="2834645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 of size 2?</a:t>
            </a:r>
          </a:p>
        </p:txBody>
      </p:sp>
      <p:sp>
        <p:nvSpPr>
          <p:cNvPr id="717" name="n inputs…"/>
          <p:cNvSpPr txBox="1"/>
          <p:nvPr/>
        </p:nvSpPr>
        <p:spPr>
          <a:xfrm>
            <a:off x="8291733" y="9008251"/>
            <a:ext cx="288048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n inputs</a:t>
            </a:r>
          </a:p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(nodes in independent set)</a:t>
            </a:r>
          </a:p>
        </p:txBody>
      </p:sp>
      <p:sp>
        <p:nvSpPr>
          <p:cNvPr id="718" name="hard-coded inputs…"/>
          <p:cNvSpPr txBox="1"/>
          <p:nvPr/>
        </p:nvSpPr>
        <p:spPr>
          <a:xfrm>
            <a:off x="4899059" y="9020104"/>
            <a:ext cx="210618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hard-coded inputs</a:t>
            </a:r>
          </a:p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(graph description)</a:t>
            </a:r>
          </a:p>
        </p:txBody>
      </p:sp>
      <p:grpSp>
        <p:nvGrpSpPr>
          <p:cNvPr id="721" name="Group"/>
          <p:cNvGrpSpPr/>
          <p:nvPr/>
        </p:nvGrpSpPr>
        <p:grpSpPr>
          <a:xfrm>
            <a:off x="5718951" y="4093351"/>
            <a:ext cx="428979" cy="428979"/>
            <a:chOff x="0" y="0"/>
            <a:chExt cx="428977" cy="428977"/>
          </a:xfrm>
        </p:grpSpPr>
        <p:sp>
          <p:nvSpPr>
            <p:cNvPr id="719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0" name="∨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795" name="Connection Line"/>
          <p:cNvSpPr/>
          <p:nvPr/>
        </p:nvSpPr>
        <p:spPr>
          <a:xfrm>
            <a:off x="5344597" y="4450337"/>
            <a:ext cx="423587" cy="365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25" name="Group"/>
          <p:cNvGrpSpPr/>
          <p:nvPr/>
        </p:nvGrpSpPr>
        <p:grpSpPr>
          <a:xfrm>
            <a:off x="4964853" y="4743591"/>
            <a:ext cx="428979" cy="428978"/>
            <a:chOff x="0" y="0"/>
            <a:chExt cx="428977" cy="428977"/>
          </a:xfrm>
        </p:grpSpPr>
        <p:sp>
          <p:nvSpPr>
            <p:cNvPr id="723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4" name="∨"/>
            <p:cNvSpPr txBox="1"/>
            <p:nvPr/>
          </p:nvSpPr>
          <p:spPr>
            <a:xfrm>
              <a:off x="50757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grpSp>
        <p:nvGrpSpPr>
          <p:cNvPr id="728" name="Group"/>
          <p:cNvGrpSpPr/>
          <p:nvPr/>
        </p:nvGrpSpPr>
        <p:grpSpPr>
          <a:xfrm>
            <a:off x="4206240" y="5610578"/>
            <a:ext cx="428978" cy="428978"/>
            <a:chOff x="0" y="0"/>
            <a:chExt cx="428977" cy="428977"/>
          </a:xfrm>
        </p:grpSpPr>
        <p:sp>
          <p:nvSpPr>
            <p:cNvPr id="726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27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sp>
        <p:nvSpPr>
          <p:cNvPr id="796" name="Connection Line"/>
          <p:cNvSpPr/>
          <p:nvPr/>
        </p:nvSpPr>
        <p:spPr>
          <a:xfrm>
            <a:off x="4577152" y="5134909"/>
            <a:ext cx="447465" cy="511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32" name="Group"/>
          <p:cNvGrpSpPr/>
          <p:nvPr/>
        </p:nvGrpSpPr>
        <p:grpSpPr>
          <a:xfrm>
            <a:off x="5493793" y="8100907"/>
            <a:ext cx="463862" cy="428978"/>
            <a:chOff x="0" y="0"/>
            <a:chExt cx="463860" cy="428977"/>
          </a:xfrm>
        </p:grpSpPr>
        <p:sp>
          <p:nvSpPr>
            <p:cNvPr id="730" name="Circle"/>
            <p:cNvSpPr/>
            <p:nvPr/>
          </p:nvSpPr>
          <p:spPr>
            <a:xfrm>
              <a:off x="17441" y="0"/>
              <a:ext cx="428979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1" name="u-w"/>
            <p:cNvSpPr txBox="1"/>
            <p:nvPr/>
          </p:nvSpPr>
          <p:spPr>
            <a:xfrm>
              <a:off x="-1" y="91057"/>
              <a:ext cx="463862" cy="251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t>u-w</a:t>
              </a:r>
            </a:p>
          </p:txBody>
        </p:sp>
      </p:grpSp>
      <p:sp>
        <p:nvSpPr>
          <p:cNvPr id="797" name="Connection Line"/>
          <p:cNvSpPr/>
          <p:nvPr/>
        </p:nvSpPr>
        <p:spPr>
          <a:xfrm>
            <a:off x="5721605" y="6039846"/>
            <a:ext cx="3723" cy="2056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34" name="0"/>
          <p:cNvSpPr txBox="1"/>
          <p:nvPr/>
        </p:nvSpPr>
        <p:spPr>
          <a:xfrm>
            <a:off x="5657144" y="8667608"/>
            <a:ext cx="200029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grpSp>
        <p:nvGrpSpPr>
          <p:cNvPr id="737" name="Group"/>
          <p:cNvGrpSpPr/>
          <p:nvPr/>
        </p:nvGrpSpPr>
        <p:grpSpPr>
          <a:xfrm>
            <a:off x="5506720" y="5606062"/>
            <a:ext cx="428978" cy="428979"/>
            <a:chOff x="0" y="0"/>
            <a:chExt cx="428977" cy="428977"/>
          </a:xfrm>
        </p:grpSpPr>
        <p:sp>
          <p:nvSpPr>
            <p:cNvPr id="735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6" name="∧"/>
            <p:cNvSpPr txBox="1"/>
            <p:nvPr/>
          </p:nvSpPr>
          <p:spPr>
            <a:xfrm>
              <a:off x="50757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40" name="Group"/>
          <p:cNvGrpSpPr/>
          <p:nvPr/>
        </p:nvGrpSpPr>
        <p:grpSpPr>
          <a:xfrm>
            <a:off x="6785841" y="8105422"/>
            <a:ext cx="455327" cy="428979"/>
            <a:chOff x="0" y="0"/>
            <a:chExt cx="455325" cy="428977"/>
          </a:xfrm>
        </p:grpSpPr>
        <p:sp>
          <p:nvSpPr>
            <p:cNvPr id="738" name="Circle"/>
            <p:cNvSpPr/>
            <p:nvPr/>
          </p:nvSpPr>
          <p:spPr>
            <a:xfrm>
              <a:off x="25874" y="0"/>
              <a:ext cx="428979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39" name="v-w"/>
            <p:cNvSpPr txBox="1"/>
            <p:nvPr/>
          </p:nvSpPr>
          <p:spPr>
            <a:xfrm>
              <a:off x="-1" y="91057"/>
              <a:ext cx="455327" cy="251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t>v-w</a:t>
              </a:r>
            </a:p>
          </p:txBody>
        </p:sp>
      </p:grpSp>
      <p:sp>
        <p:nvSpPr>
          <p:cNvPr id="798" name="Connection Line"/>
          <p:cNvSpPr/>
          <p:nvPr/>
        </p:nvSpPr>
        <p:spPr>
          <a:xfrm>
            <a:off x="7014222" y="6044361"/>
            <a:ext cx="6748" cy="2056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42" name="1"/>
          <p:cNvSpPr txBox="1"/>
          <p:nvPr/>
        </p:nvSpPr>
        <p:spPr>
          <a:xfrm>
            <a:off x="6957625" y="8660835"/>
            <a:ext cx="200028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grpSp>
        <p:nvGrpSpPr>
          <p:cNvPr id="745" name="Group"/>
          <p:cNvGrpSpPr/>
          <p:nvPr/>
        </p:nvGrpSpPr>
        <p:grpSpPr>
          <a:xfrm>
            <a:off x="6807200" y="5610578"/>
            <a:ext cx="428978" cy="428978"/>
            <a:chOff x="0" y="0"/>
            <a:chExt cx="428977" cy="428977"/>
          </a:xfrm>
        </p:grpSpPr>
        <p:sp>
          <p:nvSpPr>
            <p:cNvPr id="743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4" name="∧"/>
            <p:cNvSpPr txBox="1"/>
            <p:nvPr/>
          </p:nvSpPr>
          <p:spPr>
            <a:xfrm>
              <a:off x="50758" y="35866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sp>
        <p:nvSpPr>
          <p:cNvPr id="799" name="Connection Line"/>
          <p:cNvSpPr/>
          <p:nvPr/>
        </p:nvSpPr>
        <p:spPr>
          <a:xfrm>
            <a:off x="6060811" y="4485419"/>
            <a:ext cx="832653" cy="1160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49" name="Group"/>
          <p:cNvGrpSpPr/>
          <p:nvPr/>
        </p:nvGrpSpPr>
        <p:grpSpPr>
          <a:xfrm>
            <a:off x="8274755" y="8105422"/>
            <a:ext cx="428979" cy="428979"/>
            <a:chOff x="0" y="0"/>
            <a:chExt cx="428977" cy="428977"/>
          </a:xfrm>
        </p:grpSpPr>
        <p:sp>
          <p:nvSpPr>
            <p:cNvPr id="74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48" name="u"/>
            <p:cNvSpPr txBox="1"/>
            <p:nvPr/>
          </p:nvSpPr>
          <p:spPr>
            <a:xfrm>
              <a:off x="70379" y="73410"/>
              <a:ext cx="288220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u</a:t>
              </a:r>
            </a:p>
          </p:txBody>
        </p:sp>
      </p:grpSp>
      <p:sp>
        <p:nvSpPr>
          <p:cNvPr id="800" name="Connection Line"/>
          <p:cNvSpPr/>
          <p:nvPr/>
        </p:nvSpPr>
        <p:spPr>
          <a:xfrm>
            <a:off x="8485666" y="7482563"/>
            <a:ext cx="2642" cy="61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51" name="?"/>
          <p:cNvSpPr txBox="1"/>
          <p:nvPr/>
        </p:nvSpPr>
        <p:spPr>
          <a:xfrm>
            <a:off x="8420664" y="8660835"/>
            <a:ext cx="15715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grpSp>
        <p:nvGrpSpPr>
          <p:cNvPr id="754" name="Group"/>
          <p:cNvGrpSpPr/>
          <p:nvPr/>
        </p:nvGrpSpPr>
        <p:grpSpPr>
          <a:xfrm>
            <a:off x="8270240" y="7048782"/>
            <a:ext cx="428978" cy="428978"/>
            <a:chOff x="0" y="0"/>
            <a:chExt cx="428977" cy="428977"/>
          </a:xfrm>
        </p:grpSpPr>
        <p:sp>
          <p:nvSpPr>
            <p:cNvPr id="752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3" name="∧"/>
            <p:cNvSpPr txBox="1"/>
            <p:nvPr/>
          </p:nvSpPr>
          <p:spPr>
            <a:xfrm>
              <a:off x="50757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57" name="Group"/>
          <p:cNvGrpSpPr/>
          <p:nvPr/>
        </p:nvGrpSpPr>
        <p:grpSpPr>
          <a:xfrm>
            <a:off x="9575235" y="8100907"/>
            <a:ext cx="428979" cy="428978"/>
            <a:chOff x="0" y="0"/>
            <a:chExt cx="428977" cy="428977"/>
          </a:xfrm>
        </p:grpSpPr>
        <p:sp>
          <p:nvSpPr>
            <p:cNvPr id="755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6" name="v"/>
            <p:cNvSpPr txBox="1"/>
            <p:nvPr/>
          </p:nvSpPr>
          <p:spPr>
            <a:xfrm>
              <a:off x="75865" y="73410"/>
              <a:ext cx="277248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v</a:t>
              </a:r>
            </a:p>
          </p:txBody>
        </p:sp>
      </p:grpSp>
      <p:sp>
        <p:nvSpPr>
          <p:cNvPr id="758" name="?"/>
          <p:cNvSpPr txBox="1"/>
          <p:nvPr/>
        </p:nvSpPr>
        <p:spPr>
          <a:xfrm>
            <a:off x="9721144" y="8656320"/>
            <a:ext cx="15715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grpSp>
        <p:nvGrpSpPr>
          <p:cNvPr id="761" name="Group"/>
          <p:cNvGrpSpPr/>
          <p:nvPr/>
        </p:nvGrpSpPr>
        <p:grpSpPr>
          <a:xfrm>
            <a:off x="9570720" y="7048500"/>
            <a:ext cx="428979" cy="428978"/>
            <a:chOff x="0" y="0"/>
            <a:chExt cx="428977" cy="428977"/>
          </a:xfrm>
        </p:grpSpPr>
        <p:sp>
          <p:nvSpPr>
            <p:cNvPr id="759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0" name="∧"/>
            <p:cNvSpPr txBox="1"/>
            <p:nvPr/>
          </p:nvSpPr>
          <p:spPr>
            <a:xfrm>
              <a:off x="50758" y="31633"/>
              <a:ext cx="327463" cy="35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grpSp>
        <p:nvGrpSpPr>
          <p:cNvPr id="764" name="Group"/>
          <p:cNvGrpSpPr/>
          <p:nvPr/>
        </p:nvGrpSpPr>
        <p:grpSpPr>
          <a:xfrm>
            <a:off x="10875716" y="8105422"/>
            <a:ext cx="428978" cy="428979"/>
            <a:chOff x="0" y="0"/>
            <a:chExt cx="428977" cy="428977"/>
          </a:xfrm>
        </p:grpSpPr>
        <p:sp>
          <p:nvSpPr>
            <p:cNvPr id="762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3" name="w"/>
            <p:cNvSpPr txBox="1"/>
            <p:nvPr/>
          </p:nvSpPr>
          <p:spPr>
            <a:xfrm>
              <a:off x="45233" y="73410"/>
              <a:ext cx="338512" cy="285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w</a:t>
              </a:r>
            </a:p>
          </p:txBody>
        </p:sp>
      </p:grpSp>
      <p:sp>
        <p:nvSpPr>
          <p:cNvPr id="801" name="Connection Line"/>
          <p:cNvSpPr/>
          <p:nvPr/>
        </p:nvSpPr>
        <p:spPr>
          <a:xfrm>
            <a:off x="11086626" y="7482563"/>
            <a:ext cx="2642" cy="618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66" name="?"/>
          <p:cNvSpPr txBox="1"/>
          <p:nvPr/>
        </p:nvSpPr>
        <p:spPr>
          <a:xfrm>
            <a:off x="11021625" y="8660835"/>
            <a:ext cx="157153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grpSp>
        <p:nvGrpSpPr>
          <p:cNvPr id="769" name="Group"/>
          <p:cNvGrpSpPr/>
          <p:nvPr/>
        </p:nvGrpSpPr>
        <p:grpSpPr>
          <a:xfrm>
            <a:off x="10871200" y="7048782"/>
            <a:ext cx="428978" cy="428978"/>
            <a:chOff x="0" y="0"/>
            <a:chExt cx="428977" cy="428977"/>
          </a:xfrm>
        </p:grpSpPr>
        <p:sp>
          <p:nvSpPr>
            <p:cNvPr id="76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68" name="∧"/>
            <p:cNvSpPr txBox="1"/>
            <p:nvPr/>
          </p:nvSpPr>
          <p:spPr>
            <a:xfrm>
              <a:off x="50758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∧</a:t>
              </a:r>
            </a:p>
          </p:txBody>
        </p:sp>
      </p:grpSp>
      <p:sp>
        <p:nvSpPr>
          <p:cNvPr id="802" name="Connection Line"/>
          <p:cNvSpPr/>
          <p:nvPr/>
        </p:nvSpPr>
        <p:spPr>
          <a:xfrm>
            <a:off x="9954820" y="7400358"/>
            <a:ext cx="965933" cy="782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3" name="Connection Line"/>
          <p:cNvSpPr/>
          <p:nvPr/>
        </p:nvSpPr>
        <p:spPr>
          <a:xfrm>
            <a:off x="8654648" y="7400264"/>
            <a:ext cx="964442" cy="777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4" name="Connection Line"/>
          <p:cNvSpPr/>
          <p:nvPr/>
        </p:nvSpPr>
        <p:spPr>
          <a:xfrm>
            <a:off x="8659089" y="7400927"/>
            <a:ext cx="956985" cy="780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5" name="Connection Line"/>
          <p:cNvSpPr/>
          <p:nvPr/>
        </p:nvSpPr>
        <p:spPr>
          <a:xfrm>
            <a:off x="9959877" y="7400835"/>
            <a:ext cx="956366" cy="776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6" name="Connection Line"/>
          <p:cNvSpPr/>
          <p:nvPr/>
        </p:nvSpPr>
        <p:spPr>
          <a:xfrm>
            <a:off x="4627278" y="5898162"/>
            <a:ext cx="3650611" cy="1291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 cap="sq">
            <a:solidFill>
              <a:srgbClr val="929292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807" name="Connection Line"/>
          <p:cNvSpPr/>
          <p:nvPr/>
        </p:nvSpPr>
        <p:spPr>
          <a:xfrm>
            <a:off x="5927690" y="5893838"/>
            <a:ext cx="3650747" cy="1295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08" name="Connection Line"/>
          <p:cNvSpPr/>
          <p:nvPr/>
        </p:nvSpPr>
        <p:spPr>
          <a:xfrm>
            <a:off x="7228238" y="5898162"/>
            <a:ext cx="3650610" cy="1291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79" name="Group"/>
          <p:cNvGrpSpPr/>
          <p:nvPr/>
        </p:nvGrpSpPr>
        <p:grpSpPr>
          <a:xfrm>
            <a:off x="8920480" y="5748302"/>
            <a:ext cx="428979" cy="428979"/>
            <a:chOff x="0" y="0"/>
            <a:chExt cx="428977" cy="428977"/>
          </a:xfrm>
        </p:grpSpPr>
        <p:sp>
          <p:nvSpPr>
            <p:cNvPr id="777" name="Circle"/>
            <p:cNvSpPr/>
            <p:nvPr/>
          </p:nvSpPr>
          <p:spPr>
            <a:xfrm>
              <a:off x="0" y="0"/>
              <a:ext cx="428978" cy="428978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78" name="∨"/>
            <p:cNvSpPr txBox="1"/>
            <p:nvPr/>
          </p:nvSpPr>
          <p:spPr>
            <a:xfrm>
              <a:off x="50757" y="35867"/>
              <a:ext cx="327463" cy="35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marL="57587" marR="57587">
                <a:defRPr sz="2400">
                  <a:solidFill>
                    <a:srgbClr val="000000"/>
                  </a:solidFill>
                </a:defRPr>
              </a:lvl1pPr>
            </a:lstStyle>
            <a:p>
              <a:r>
                <a:t>∨</a:t>
              </a:r>
            </a:p>
          </p:txBody>
        </p:sp>
      </p:grpSp>
      <p:sp>
        <p:nvSpPr>
          <p:cNvPr id="809" name="Connection Line"/>
          <p:cNvSpPr/>
          <p:nvPr/>
        </p:nvSpPr>
        <p:spPr>
          <a:xfrm>
            <a:off x="8582748" y="6158613"/>
            <a:ext cx="454310" cy="908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10" name="Connection Line"/>
          <p:cNvSpPr/>
          <p:nvPr/>
        </p:nvSpPr>
        <p:spPr>
          <a:xfrm>
            <a:off x="9232906" y="6158623"/>
            <a:ext cx="454210" cy="908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11" name="Connection Line"/>
          <p:cNvSpPr/>
          <p:nvPr/>
        </p:nvSpPr>
        <p:spPr>
          <a:xfrm>
            <a:off x="9319580" y="5321301"/>
            <a:ext cx="827263" cy="524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12" name="Connection Line"/>
          <p:cNvSpPr/>
          <p:nvPr/>
        </p:nvSpPr>
        <p:spPr>
          <a:xfrm>
            <a:off x="10406938" y="5409914"/>
            <a:ext cx="603298" cy="1647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929292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784" name="set of size 2?"/>
          <p:cNvSpPr txBox="1"/>
          <p:nvPr/>
        </p:nvSpPr>
        <p:spPr>
          <a:xfrm>
            <a:off x="10618116" y="4955822"/>
            <a:ext cx="1457787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set of size 2?</a:t>
            </a:r>
          </a:p>
        </p:txBody>
      </p:sp>
      <p:sp>
        <p:nvSpPr>
          <p:cNvPr id="785" name="both endpoints of some…"/>
          <p:cNvSpPr txBox="1"/>
          <p:nvPr/>
        </p:nvSpPr>
        <p:spPr>
          <a:xfrm>
            <a:off x="2688026" y="3966633"/>
            <a:ext cx="264265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both endpoints of some</a:t>
            </a:r>
          </a:p>
          <a:p>
            <a: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edge have been chosen?</a:t>
            </a:r>
          </a:p>
        </p:txBody>
      </p:sp>
      <p:sp>
        <p:nvSpPr>
          <p:cNvPr id="786" name="independent set?"/>
          <p:cNvSpPr txBox="1"/>
          <p:nvPr/>
        </p:nvSpPr>
        <p:spPr>
          <a:xfrm>
            <a:off x="4503144" y="3327964"/>
            <a:ext cx="1865576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58702" marR="58702">
              <a:def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independent set?</a:t>
            </a:r>
          </a:p>
        </p:txBody>
      </p:sp>
      <p:sp>
        <p:nvSpPr>
          <p:cNvPr id="7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857036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7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5" grpId="0" animBg="1" advAuto="0"/>
      <p:bldP spid="700" grpId="0" animBg="1" advAuto="0"/>
      <p:bldP spid="703" grpId="0" animBg="1" advAuto="0"/>
      <p:bldP spid="790" grpId="0" animBg="1" advAuto="0"/>
      <p:bldP spid="791" grpId="0" animBg="1" advAuto="0"/>
      <p:bldP spid="708" grpId="0" animBg="1" advAuto="0"/>
      <p:bldP spid="792" grpId="0" animBg="1" advAuto="0"/>
      <p:bldP spid="793" grpId="0" animBg="1" advAuto="0"/>
      <p:bldP spid="713" grpId="0" animBg="1" advAuto="0"/>
      <p:bldP spid="794" grpId="0" animBg="1" advAuto="0"/>
      <p:bldP spid="715" grpId="0" animBg="1" advAuto="0"/>
      <p:bldP spid="716" grpId="0" animBg="1" advAuto="0"/>
      <p:bldP spid="717" grpId="0" animBg="1" advAuto="0"/>
      <p:bldP spid="718" grpId="0" animBg="1" advAuto="0"/>
      <p:bldP spid="721" grpId="0" animBg="1" advAuto="0"/>
      <p:bldP spid="795" grpId="0" animBg="1" advAuto="0"/>
      <p:bldP spid="725" grpId="0" animBg="1" advAuto="0"/>
      <p:bldP spid="728" grpId="0" animBg="1" advAuto="0"/>
      <p:bldP spid="796" grpId="0" animBg="1" advAuto="0"/>
      <p:bldP spid="732" grpId="0" animBg="1" advAuto="0"/>
      <p:bldP spid="797" grpId="0" animBg="1" advAuto="0"/>
      <p:bldP spid="734" grpId="0" animBg="1" advAuto="0"/>
      <p:bldP spid="737" grpId="0" animBg="1" advAuto="0"/>
      <p:bldP spid="740" grpId="0" animBg="1" advAuto="0"/>
      <p:bldP spid="798" grpId="0" animBg="1" advAuto="0"/>
      <p:bldP spid="742" grpId="0" animBg="1" advAuto="0"/>
      <p:bldP spid="745" grpId="0" animBg="1" advAuto="0"/>
      <p:bldP spid="799" grpId="0" animBg="1" advAuto="0"/>
      <p:bldP spid="749" grpId="0" animBg="1" advAuto="0"/>
      <p:bldP spid="800" grpId="0" animBg="1" advAuto="0"/>
      <p:bldP spid="751" grpId="0" animBg="1" advAuto="0"/>
      <p:bldP spid="754" grpId="0" animBg="1" advAuto="0"/>
      <p:bldP spid="757" grpId="0" animBg="1" advAuto="0"/>
      <p:bldP spid="758" grpId="0" animBg="1" advAuto="0"/>
      <p:bldP spid="761" grpId="0" animBg="1" advAuto="0"/>
      <p:bldP spid="764" grpId="0" animBg="1" advAuto="0"/>
      <p:bldP spid="801" grpId="0" animBg="1" advAuto="0"/>
      <p:bldP spid="766" grpId="0" animBg="1" advAuto="0"/>
      <p:bldP spid="769" grpId="0" animBg="1" advAuto="0"/>
      <p:bldP spid="802" grpId="0" animBg="1" advAuto="0"/>
      <p:bldP spid="803" grpId="0" animBg="1" advAuto="0"/>
      <p:bldP spid="804" grpId="0" animBg="1" advAuto="0"/>
      <p:bldP spid="805" grpId="0" animBg="1" advAuto="0"/>
      <p:bldP spid="806" grpId="0" animBg="1" advAuto="0"/>
      <p:bldP spid="807" grpId="0" animBg="1" advAuto="0"/>
      <p:bldP spid="808" grpId="0" animBg="1" advAuto="0"/>
      <p:bldP spid="779" grpId="0" animBg="1" advAuto="0"/>
      <p:bldP spid="809" grpId="0" animBg="1" advAuto="0"/>
      <p:bldP spid="810" grpId="0" animBg="1" advAuto="0"/>
      <p:bldP spid="811" grpId="0" animBg="1" advAuto="0"/>
      <p:bldP spid="812" grpId="0" animBg="1" advAuto="0"/>
      <p:bldP spid="784" grpId="0" animBg="1" advAuto="0"/>
      <p:bldP spid="785" grpId="0" animBg="1" advAuto="0"/>
      <p:bldP spid="786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15" name="Establishing NP-complete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Establishing NP-completeness</a:t>
            </a:r>
          </a:p>
        </p:txBody>
      </p:sp>
      <p:sp>
        <p:nvSpPr>
          <p:cNvPr id="816" name="Remark.  Once we establish first “natural” NP-complete problem, others fall like domino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Remark.  </a:t>
            </a:r>
            <a:r>
              <a:rPr>
                <a:solidFill>
                  <a:srgbClr val="000000"/>
                </a:solidFill>
              </a:rPr>
              <a:t>Once we establish first “natural”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 problem,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others fall like dominoes.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Recipe.  </a:t>
            </a:r>
            <a:r>
              <a:rPr>
                <a:solidFill>
                  <a:srgbClr val="000000"/>
                </a:solidFill>
              </a:rPr>
              <a:t>To prove that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-complete:</a:t>
            </a:r>
          </a:p>
          <a:p>
            <a:pPr lvl="1"/>
            <a:r>
              <a:t>Step 1.  Show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</a:t>
            </a:r>
          </a:p>
          <a:p>
            <a:pPr lvl="1"/>
            <a:r>
              <a:t>Step 2.  Choose an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-complete problem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t>.</a:t>
            </a:r>
          </a:p>
          <a:p>
            <a:pPr lvl="1"/>
            <a:r>
              <a:t>Step 3.  Prove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. </a:t>
            </a:r>
          </a:p>
          <a:p>
            <a:br/>
            <a:br/>
            <a:r>
              <a:t>Proposition.  </a:t>
            </a:r>
            <a:r>
              <a:rPr>
                <a:solidFill>
                  <a:srgbClr val="000000"/>
                </a:solidFill>
              </a:rPr>
              <a:t>If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-complete,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, and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, then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  <a:p>
            <a:r>
              <a:t>Pf. </a:t>
            </a:r>
            <a:r>
              <a:rPr>
                <a:solidFill>
                  <a:srgbClr val="000000"/>
                </a:solidFill>
              </a:rPr>
              <a:t> Consider any problem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.  Then, both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</a:rPr>
              <a:t>  and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X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.</a:t>
            </a:r>
          </a:p>
          <a:p>
            <a:pPr lvl="1"/>
            <a:r>
              <a:t>By transitivity,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W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. </a:t>
            </a:r>
          </a:p>
          <a:p>
            <a:pPr lvl="1"/>
            <a:r>
              <a:t>Hence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-complete.  ▪</a:t>
            </a:r>
          </a:p>
        </p:txBody>
      </p:sp>
      <p:grpSp>
        <p:nvGrpSpPr>
          <p:cNvPr id="819" name="Group"/>
          <p:cNvGrpSpPr/>
          <p:nvPr/>
        </p:nvGrpSpPr>
        <p:grpSpPr>
          <a:xfrm>
            <a:off x="7426186" y="6646641"/>
            <a:ext cx="1528573" cy="982694"/>
            <a:chOff x="76554" y="0"/>
            <a:chExt cx="1528572" cy="982692"/>
          </a:xfrm>
        </p:grpSpPr>
        <p:sp>
          <p:nvSpPr>
            <p:cNvPr id="817" name="by definition of NP-complete"/>
            <p:cNvSpPr txBox="1"/>
            <p:nvPr/>
          </p:nvSpPr>
          <p:spPr>
            <a:xfrm>
              <a:off x="76554" y="494992"/>
              <a:ext cx="1528573" cy="48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by definition of</a:t>
              </a:r>
              <a:br/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  <p:sp>
          <p:nvSpPr>
            <p:cNvPr id="818" name="Line"/>
            <p:cNvSpPr/>
            <p:nvPr/>
          </p:nvSpPr>
          <p:spPr>
            <a:xfrm>
              <a:off x="901417" y="0"/>
              <a:ext cx="1" cy="425284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8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grpSp>
        <p:nvGrpSpPr>
          <p:cNvPr id="823" name="Group"/>
          <p:cNvGrpSpPr/>
          <p:nvPr/>
        </p:nvGrpSpPr>
        <p:grpSpPr>
          <a:xfrm>
            <a:off x="9494519" y="6642100"/>
            <a:ext cx="1469036" cy="685869"/>
            <a:chOff x="0" y="0"/>
            <a:chExt cx="1469034" cy="685868"/>
          </a:xfrm>
        </p:grpSpPr>
        <p:sp>
          <p:nvSpPr>
            <p:cNvPr id="821" name="by assumption"/>
            <p:cNvSpPr txBox="1"/>
            <p:nvPr/>
          </p:nvSpPr>
          <p:spPr>
            <a:xfrm>
              <a:off x="-1" y="499533"/>
              <a:ext cx="1469035" cy="186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by assumption</a:t>
              </a:r>
            </a:p>
          </p:txBody>
        </p:sp>
        <p:sp>
          <p:nvSpPr>
            <p:cNvPr id="822" name="Line"/>
            <p:cNvSpPr/>
            <p:nvPr/>
          </p:nvSpPr>
          <p:spPr>
            <a:xfrm flipH="1">
              <a:off x="551179" y="0"/>
              <a:ext cx="1" cy="425284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175058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" grpId="0" build="p" bldLvl="5" animBg="1" advAuto="0"/>
      <p:bldP spid="819" grpId="0" animBg="1" advAuto="0"/>
      <p:bldP spid="823" grpId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Reductions:  quiz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Reductions:  quiz </a:t>
            </a:r>
            <a:r>
              <a:rPr lang="en-US" altLang="zh-CN" dirty="0"/>
              <a:t>7</a:t>
            </a:r>
            <a:endParaRPr dirty="0"/>
          </a:p>
        </p:txBody>
      </p:sp>
      <p:sp>
        <p:nvSpPr>
          <p:cNvPr id="826" name="Suppose that X ∈ NP-Complete, Y ∈ NP, and X ≤ P Y. Which can you inf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Suppose that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200" cap="small">
                <a:latin typeface="Lucida Grande"/>
                <a:ea typeface="Lucida Grande"/>
                <a:cs typeface="Lucida Grande"/>
                <a:sym typeface="Lucida Grande"/>
              </a:rPr>
              <a:t>NP-Complete</a:t>
            </a:r>
            <a:r>
              <a:rPr b="0"/>
              <a:t>,</a:t>
            </a:r>
            <a: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z="2200" cap="small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 b="0"/>
              <a:t>,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b="0"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="0"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. Which can you infer?</a:t>
            </a:r>
          </a:p>
          <a:p>
            <a:endParaRPr>
              <a:latin typeface="Lucida Grande"/>
              <a:ea typeface="Lucida Grande"/>
              <a:cs typeface="Lucida Grande"/>
              <a:sym typeface="Lucida Grande"/>
            </a:endParaRPr>
          </a:p>
          <a:p>
            <a:pPr lvl="1"/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is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-complete.</a:t>
            </a:r>
          </a:p>
          <a:p>
            <a:pPr lvl="1"/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∉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, then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 ≠ NP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.</a:t>
            </a:r>
          </a:p>
          <a:p>
            <a:pPr lvl="1"/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If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 ≠ NP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, then neither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nor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 is in </a:t>
            </a:r>
            <a:r>
              <a:rPr sz="2200" cap="small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.</a:t>
            </a:r>
          </a:p>
          <a:p>
            <a:pPr lvl="1"/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rPr>
              <a:t>All of the above.</a:t>
            </a:r>
          </a:p>
        </p:txBody>
      </p:sp>
      <p:sp>
        <p:nvSpPr>
          <p:cNvPr id="8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828" name="Rounded Rectangle"/>
          <p:cNvSpPr/>
          <p:nvPr/>
        </p:nvSpPr>
        <p:spPr>
          <a:xfrm>
            <a:off x="1054100" y="43688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829" name="Rounded Rectangle"/>
          <p:cNvSpPr/>
          <p:nvPr/>
        </p:nvSpPr>
        <p:spPr>
          <a:xfrm>
            <a:off x="1054100" y="4368800"/>
            <a:ext cx="609600" cy="609600"/>
          </a:xfrm>
          <a:prstGeom prst="roundRect">
            <a:avLst>
              <a:gd name="adj" fmla="val 31250"/>
            </a:avLst>
          </a:prstGeom>
          <a:ln w="762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grpSp>
        <p:nvGrpSpPr>
          <p:cNvPr id="832" name="Group"/>
          <p:cNvGrpSpPr/>
          <p:nvPr/>
        </p:nvGrpSpPr>
        <p:grpSpPr>
          <a:xfrm>
            <a:off x="5157073" y="3220824"/>
            <a:ext cx="2435455" cy="260351"/>
            <a:chOff x="-466083" y="468799"/>
            <a:chExt cx="2435453" cy="260350"/>
          </a:xfrm>
        </p:grpSpPr>
        <p:sp>
          <p:nvSpPr>
            <p:cNvPr id="830" name="Line"/>
            <p:cNvSpPr/>
            <p:nvPr/>
          </p:nvSpPr>
          <p:spPr>
            <a:xfrm>
              <a:off x="-466084" y="631359"/>
              <a:ext cx="568097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1" name="Y is NP-complete"/>
            <p:cNvSpPr txBox="1"/>
            <p:nvPr/>
          </p:nvSpPr>
          <p:spPr>
            <a:xfrm>
              <a:off x="283012" y="468799"/>
              <a:ext cx="1686359" cy="260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t> is </a:t>
              </a:r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</p:grpSp>
      <p:grpSp>
        <p:nvGrpSpPr>
          <p:cNvPr id="835" name="Group"/>
          <p:cNvGrpSpPr/>
          <p:nvPr/>
        </p:nvGrpSpPr>
        <p:grpSpPr>
          <a:xfrm>
            <a:off x="4585573" y="2589075"/>
            <a:ext cx="4639619" cy="246064"/>
            <a:chOff x="-466083" y="497450"/>
            <a:chExt cx="4639618" cy="246062"/>
          </a:xfrm>
        </p:grpSpPr>
        <p:sp>
          <p:nvSpPr>
            <p:cNvPr id="833" name="Line"/>
            <p:cNvSpPr/>
            <p:nvPr/>
          </p:nvSpPr>
          <p:spPr>
            <a:xfrm>
              <a:off x="-466084" y="631359"/>
              <a:ext cx="568097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4" name="recipe for proving that Y is NP-complete"/>
            <p:cNvSpPr txBox="1"/>
            <p:nvPr/>
          </p:nvSpPr>
          <p:spPr>
            <a:xfrm>
              <a:off x="193388" y="497450"/>
              <a:ext cx="3980147" cy="2460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l">
                <a:lnSpc>
                  <a:spcPts val="2000"/>
                </a:lnSpc>
              </a:pPr>
              <a:r>
                <a:t>recipe for proving that Y is </a:t>
              </a:r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</p:grpSp>
      <p:grpSp>
        <p:nvGrpSpPr>
          <p:cNvPr id="838" name="Group"/>
          <p:cNvGrpSpPr/>
          <p:nvPr/>
        </p:nvGrpSpPr>
        <p:grpSpPr>
          <a:xfrm>
            <a:off x="7582774" y="3868524"/>
            <a:ext cx="3168518" cy="260351"/>
            <a:chOff x="-466083" y="481499"/>
            <a:chExt cx="3168517" cy="260350"/>
          </a:xfrm>
        </p:grpSpPr>
        <p:sp>
          <p:nvSpPr>
            <p:cNvPr id="836" name="Line"/>
            <p:cNvSpPr/>
            <p:nvPr/>
          </p:nvSpPr>
          <p:spPr>
            <a:xfrm>
              <a:off x="-466084" y="631359"/>
              <a:ext cx="568097" cy="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7" name="X and Y are NP-complete"/>
            <p:cNvSpPr txBox="1"/>
            <p:nvPr/>
          </p:nvSpPr>
          <p:spPr>
            <a:xfrm>
              <a:off x="235748" y="481499"/>
              <a:ext cx="2466687" cy="260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X</a:t>
              </a:r>
              <a:r>
                <a:t> and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t> are </a:t>
              </a:r>
              <a:r>
                <a:rPr b="1">
                  <a:latin typeface="Lucida Grande"/>
                  <a:ea typeface="Lucida Grande"/>
                  <a:cs typeface="Lucida Grande"/>
                  <a:sym typeface="Lucida Grande"/>
                </a:rPr>
                <a:t>NP</a:t>
              </a:r>
              <a:r>
                <a:t>-complete</a:t>
              </a:r>
            </a:p>
          </p:txBody>
        </p:sp>
      </p:grpSp>
      <p:sp>
        <p:nvSpPr>
          <p:cNvPr id="839" name="Rectangle"/>
          <p:cNvSpPr/>
          <p:nvPr/>
        </p:nvSpPr>
        <p:spPr>
          <a:xfrm>
            <a:off x="4522073" y="2371870"/>
            <a:ext cx="4927534" cy="463269"/>
          </a:xfrm>
          <a:prstGeom prst="rect">
            <a:avLst/>
          </a:prstGeom>
          <a:solidFill>
            <a:srgbClr val="FBE8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0" name="Rectangle"/>
          <p:cNvSpPr/>
          <p:nvPr/>
        </p:nvSpPr>
        <p:spPr>
          <a:xfrm>
            <a:off x="5157073" y="3108470"/>
            <a:ext cx="3496619" cy="463269"/>
          </a:xfrm>
          <a:prstGeom prst="rect">
            <a:avLst/>
          </a:prstGeom>
          <a:solidFill>
            <a:srgbClr val="FBE8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1" name="Rectangle"/>
          <p:cNvSpPr/>
          <p:nvPr/>
        </p:nvSpPr>
        <p:spPr>
          <a:xfrm>
            <a:off x="7482223" y="3805165"/>
            <a:ext cx="3496619" cy="463269"/>
          </a:xfrm>
          <a:prstGeom prst="rect">
            <a:avLst/>
          </a:prstGeom>
          <a:solidFill>
            <a:srgbClr val="FBE8E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61411" marR="61411" algn="l" defTabSz="457200">
              <a:defRPr sz="22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8752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" grpId="0" animBg="1" advAuto="0"/>
      <p:bldP spid="839" grpId="0" animBg="1" advAuto="0"/>
      <p:bldP spid="840" grpId="0" animBg="1" advAuto="0"/>
      <p:bldP spid="84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166" name="Desiderata′.  Suppose we could solve problem Y in polynomial time. What else could we solve in polynomial tim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Desiderata′.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we could solve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polynomial time.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What else could we solve in polynomial time?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Reduction.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polynomial-time (Cook) reduces to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 arbitrary instances of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using:</a:t>
            </a:r>
          </a:p>
          <a:p>
            <a:pPr lvl="1"/>
            <a:r>
              <a:t>Polynomial number of standard computational steps, plus</a:t>
            </a:r>
          </a:p>
          <a:p>
            <a:pPr lvl="1"/>
            <a:r>
              <a:t>Polynomial number of calls to oracle that solves problem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t>.</a:t>
            </a:r>
            <a:br/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170" name="Group"/>
          <p:cNvGrpSpPr/>
          <p:nvPr/>
        </p:nvGrpSpPr>
        <p:grpSpPr>
          <a:xfrm>
            <a:off x="5295360" y="4619662"/>
            <a:ext cx="5348463" cy="1111848"/>
            <a:chOff x="8210" y="0"/>
            <a:chExt cx="5348461" cy="1111847"/>
          </a:xfrm>
        </p:grpSpPr>
        <p:sp>
          <p:nvSpPr>
            <p:cNvPr id="168" name="computational model supplemented by special piece of hardware that solves instances of Y in a single step"/>
            <p:cNvSpPr txBox="1"/>
            <p:nvPr/>
          </p:nvSpPr>
          <p:spPr>
            <a:xfrm>
              <a:off x="8209" y="574637"/>
              <a:ext cx="5348464" cy="5372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lnSpc>
                  <a:spcPts val="2100"/>
                </a:lnSpc>
              </a:pPr>
              <a:r>
                <a:t>computational model supplemented by special piece</a:t>
              </a:r>
              <a:br/>
              <a:r>
                <a:t>of hardware that solves instances of </a:t>
              </a:r>
              <a:r>
                <a:rPr sz="1800" i="1">
                  <a:latin typeface="Times"/>
                  <a:ea typeface="Times"/>
                  <a:cs typeface="Times"/>
                  <a:sym typeface="Times"/>
                </a:rPr>
                <a:t>Y</a:t>
              </a:r>
              <a:r>
                <a:t> in a single step</a:t>
              </a:r>
            </a:p>
          </p:txBody>
        </p:sp>
        <p:sp>
          <p:nvSpPr>
            <p:cNvPr id="169" name="Line"/>
            <p:cNvSpPr/>
            <p:nvPr/>
          </p:nvSpPr>
          <p:spPr>
            <a:xfrm>
              <a:off x="1020847" y="0"/>
              <a:ext cx="207103" cy="485738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96" name="Group"/>
          <p:cNvGrpSpPr/>
          <p:nvPr/>
        </p:nvGrpSpPr>
        <p:grpSpPr>
          <a:xfrm>
            <a:off x="1702910" y="6819900"/>
            <a:ext cx="8862692" cy="2309143"/>
            <a:chOff x="44449" y="0"/>
            <a:chExt cx="8862690" cy="2309142"/>
          </a:xfrm>
        </p:grpSpPr>
        <p:sp>
          <p:nvSpPr>
            <p:cNvPr id="171" name="Rectangle"/>
            <p:cNvSpPr/>
            <p:nvPr/>
          </p:nvSpPr>
          <p:spPr>
            <a:xfrm>
              <a:off x="1729334" y="0"/>
              <a:ext cx="4762501" cy="1889761"/>
            </a:xfrm>
            <a:prstGeom prst="rect">
              <a:avLst/>
            </a:prstGeom>
            <a:noFill/>
            <a:ln w="19050" cap="rnd">
              <a:solidFill>
                <a:srgbClr val="60606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2" name="instance I (of X)"/>
            <p:cNvSpPr txBox="1"/>
            <p:nvPr/>
          </p:nvSpPr>
          <p:spPr>
            <a:xfrm>
              <a:off x="44450" y="436033"/>
              <a:ext cx="1184240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58702" marR="58702" defTabSz="1295400">
                <a:lnSpc>
                  <a:spcPct val="150000"/>
                </a:lnSpc>
                <a:buClrTx/>
                <a:buFontTx/>
                <a:tabLst/>
                <a:defRPr b="1">
                  <a:solidFill>
                    <a:srgbClr val="005493"/>
                  </a:solidFill>
                  <a:uFill>
                    <a:solidFill>
                      <a:srgbClr val="8D3124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br/>
              <a:r>
                <a:t>instance I</a:t>
              </a:r>
              <a:br/>
              <a:r>
                <a:t>(of X)</a:t>
              </a:r>
            </a:p>
          </p:txBody>
        </p:sp>
        <p:sp>
          <p:nvSpPr>
            <p:cNvPr id="173" name="Line"/>
            <p:cNvSpPr/>
            <p:nvPr/>
          </p:nvSpPr>
          <p:spPr>
            <a:xfrm flipV="1">
              <a:off x="1265078" y="931332"/>
              <a:ext cx="1018261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4" name="Line"/>
            <p:cNvSpPr/>
            <p:nvPr/>
          </p:nvSpPr>
          <p:spPr>
            <a:xfrm flipV="1">
              <a:off x="5943193" y="929070"/>
              <a:ext cx="1295402" cy="2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5" name="solution S to I"/>
            <p:cNvSpPr txBox="1"/>
            <p:nvPr/>
          </p:nvSpPr>
          <p:spPr>
            <a:xfrm>
              <a:off x="7281774" y="774700"/>
              <a:ext cx="1625367" cy="330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 b="1">
                  <a:solidFill>
                    <a:srgbClr val="005493"/>
                  </a:solidFill>
                  <a:uFill>
                    <a:solidFill>
                      <a:srgbClr val="8D3124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solution S to I</a:t>
              </a:r>
            </a:p>
          </p:txBody>
        </p:sp>
        <p:sp>
          <p:nvSpPr>
            <p:cNvPr id="176" name="Square"/>
            <p:cNvSpPr/>
            <p:nvPr/>
          </p:nvSpPr>
          <p:spPr>
            <a:xfrm>
              <a:off x="3343645" y="736035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7" name="Square"/>
            <p:cNvSpPr/>
            <p:nvPr/>
          </p:nvSpPr>
          <p:spPr>
            <a:xfrm>
              <a:off x="3343645" y="1038577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8" name="Square"/>
            <p:cNvSpPr/>
            <p:nvPr/>
          </p:nvSpPr>
          <p:spPr>
            <a:xfrm>
              <a:off x="4689281" y="767644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79" name="Square"/>
            <p:cNvSpPr/>
            <p:nvPr/>
          </p:nvSpPr>
          <p:spPr>
            <a:xfrm>
              <a:off x="5428138" y="767644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0" name="Square"/>
            <p:cNvSpPr/>
            <p:nvPr/>
          </p:nvSpPr>
          <p:spPr>
            <a:xfrm>
              <a:off x="4689281" y="1006969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1" name="Square"/>
            <p:cNvSpPr/>
            <p:nvPr/>
          </p:nvSpPr>
          <p:spPr>
            <a:xfrm>
              <a:off x="5428138" y="1006969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>
              <a:off x="4767737" y="811666"/>
              <a:ext cx="647701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" name="Line"/>
            <p:cNvSpPr/>
            <p:nvPr/>
          </p:nvSpPr>
          <p:spPr>
            <a:xfrm>
              <a:off x="4767737" y="1050991"/>
              <a:ext cx="647701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" name="Square"/>
            <p:cNvSpPr/>
            <p:nvPr/>
          </p:nvSpPr>
          <p:spPr>
            <a:xfrm>
              <a:off x="2693405" y="736035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5" name="Square"/>
            <p:cNvSpPr/>
            <p:nvPr/>
          </p:nvSpPr>
          <p:spPr>
            <a:xfrm>
              <a:off x="2693405" y="1038577"/>
              <a:ext cx="85797" cy="857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6" name="Line"/>
            <p:cNvSpPr/>
            <p:nvPr/>
          </p:nvSpPr>
          <p:spPr>
            <a:xfrm>
              <a:off x="2766499" y="780062"/>
              <a:ext cx="564450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7" name="Line"/>
            <p:cNvSpPr/>
            <p:nvPr/>
          </p:nvSpPr>
          <p:spPr>
            <a:xfrm>
              <a:off x="2766499" y="1082603"/>
              <a:ext cx="564450" cy="2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8" name="Rectangle"/>
            <p:cNvSpPr/>
            <p:nvPr/>
          </p:nvSpPr>
          <p:spPr>
            <a:xfrm>
              <a:off x="5418543" y="690880"/>
              <a:ext cx="537352" cy="474134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89" name="Square"/>
            <p:cNvSpPr/>
            <p:nvPr/>
          </p:nvSpPr>
          <p:spPr>
            <a:xfrm>
              <a:off x="3343645" y="885049"/>
              <a:ext cx="85797" cy="857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0" name="Square"/>
            <p:cNvSpPr/>
            <p:nvPr/>
          </p:nvSpPr>
          <p:spPr>
            <a:xfrm>
              <a:off x="2688890" y="885049"/>
              <a:ext cx="85796" cy="857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1" name="Line"/>
            <p:cNvSpPr/>
            <p:nvPr/>
          </p:nvSpPr>
          <p:spPr>
            <a:xfrm flipV="1">
              <a:off x="2761983" y="929075"/>
              <a:ext cx="568966" cy="1"/>
            </a:xfrm>
            <a:prstGeom prst="line">
              <a:avLst/>
            </a:prstGeom>
            <a:noFill/>
            <a:ln w="19050" cap="flat">
              <a:solidFill>
                <a:srgbClr val="929292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lnSpc>
                  <a:spcPct val="100000"/>
                </a:lnSpc>
                <a:buClrTx/>
                <a:buFontTx/>
                <a:tabLst/>
                <a:defRPr sz="1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92" name="Rectangle"/>
            <p:cNvSpPr/>
            <p:nvPr/>
          </p:nvSpPr>
          <p:spPr>
            <a:xfrm>
              <a:off x="3343645" y="550898"/>
              <a:ext cx="1528517" cy="762001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3" name="Algorithm for Y"/>
            <p:cNvSpPr txBox="1"/>
            <p:nvPr/>
          </p:nvSpPr>
          <p:spPr>
            <a:xfrm>
              <a:off x="3495989" y="617220"/>
              <a:ext cx="1223829" cy="627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58702" marR="58702" defTabSz="1295400">
                <a:buClrTx/>
                <a:buFontTx/>
                <a:tabLst/>
                <a:defRPr b="1">
                  <a:solidFill>
                    <a:srgbClr val="005493"/>
                  </a:solidFill>
                  <a:uFill>
                    <a:solidFill>
                      <a:srgbClr val="8D3124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Algorithm</a:t>
              </a:r>
              <a:br/>
              <a:r>
                <a:t>for Y</a:t>
              </a:r>
            </a:p>
          </p:txBody>
        </p:sp>
        <p:sp>
          <p:nvSpPr>
            <p:cNvPr id="194" name="Rectangle"/>
            <p:cNvSpPr/>
            <p:nvPr/>
          </p:nvSpPr>
          <p:spPr>
            <a:xfrm>
              <a:off x="2296036" y="693137"/>
              <a:ext cx="537352" cy="474134"/>
            </a:xfrm>
            <a:prstGeom prst="rect">
              <a:avLst/>
            </a:prstGeom>
            <a:solidFill>
              <a:srgbClr val="CBCBCB"/>
            </a:solidFill>
            <a:ln w="12700" cap="flat">
              <a:noFill/>
              <a:round/>
            </a:ln>
            <a:effectLst/>
          </p:spPr>
          <p:txBody>
            <a:bodyPr wrap="square" lIns="203200" tIns="203200" rIns="203200" bIns="203200" numCol="1" anchor="t">
              <a:noAutofit/>
            </a:bodyPr>
            <a:lstStyle/>
            <a:p>
              <a:pPr marL="7224" marR="7224" algn="l" defTabSz="1295400">
                <a:lnSpc>
                  <a:spcPct val="120000"/>
                </a:lnSpc>
                <a:buClrTx/>
                <a:buFontTx/>
                <a:tabLst/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/>
            </a:p>
          </p:txBody>
        </p:sp>
        <p:sp>
          <p:nvSpPr>
            <p:cNvPr id="195" name="Algorithm for X"/>
            <p:cNvSpPr txBox="1"/>
            <p:nvPr/>
          </p:nvSpPr>
          <p:spPr>
            <a:xfrm>
              <a:off x="3180239" y="1978942"/>
              <a:ext cx="1799694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58702" marR="58702" algn="l" defTabSz="1295400">
                <a:lnSpc>
                  <a:spcPct val="150000"/>
                </a:lnSpc>
                <a:buClrTx/>
                <a:buFontTx/>
                <a:tabLst/>
                <a:defRPr b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Algorithm for 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1" build="p" bldLvl="5" animBg="1" advAuto="0"/>
      <p:bldP spid="170" grpId="3" animBg="1" advAuto="0"/>
      <p:bldP spid="196" grpId="2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6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847" name="Theorem.  3-Sat ∈ NP-complet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Theorem.  </a:t>
            </a:r>
            <a:r>
              <a:rPr cap="small">
                <a:solidFill>
                  <a:srgbClr val="000000"/>
                </a:solidFill>
              </a:rPr>
              <a:t>3-Sat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∈</a:t>
            </a:r>
            <a:r>
              <a:rPr>
                <a:solidFill>
                  <a:srgbClr val="000000"/>
                </a:solidFill>
              </a:rPr>
              <a:t> </a:t>
            </a:r>
            <a:r>
              <a:rPr b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rPr>
                <a:solidFill>
                  <a:srgbClr val="000000"/>
                </a:solidFill>
              </a:rPr>
              <a:t>-complete.</a:t>
            </a:r>
          </a:p>
          <a:p>
            <a:r>
              <a:t>Pf.</a:t>
            </a:r>
          </a:p>
          <a:p>
            <a:pPr lvl="1"/>
            <a:r>
              <a:t>Suffices to show that </a:t>
            </a:r>
            <a:r>
              <a:rPr cap="small"/>
              <a:t>Circuit-Sat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P</a:t>
            </a:r>
            <a:r>
              <a:t> </a:t>
            </a:r>
            <a:r>
              <a:rPr cap="small"/>
              <a:t>3-Sat</a:t>
            </a:r>
            <a:r>
              <a:t> since </a:t>
            </a:r>
            <a:r>
              <a:rPr cap="small"/>
              <a:t>3-Sat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∈</a:t>
            </a:r>
            <a:r>
              <a:t>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. </a:t>
            </a:r>
          </a:p>
          <a:p>
            <a:pPr lvl="1"/>
            <a:r>
              <a:t>Given a combinational 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, we construct an instance </a:t>
            </a:r>
            <a:r>
              <a:rPr>
                <a:latin typeface="Times"/>
                <a:ea typeface="Times"/>
                <a:cs typeface="Times"/>
                <a:sym typeface="Times"/>
              </a:rPr>
              <a:t>Φ </a:t>
            </a:r>
            <a:r>
              <a:t>of </a:t>
            </a:r>
            <a:r>
              <a:rPr cap="small"/>
              <a:t>3-Sat</a:t>
            </a:r>
            <a:br>
              <a:rPr cap="small"/>
            </a:br>
            <a:r>
              <a:t>that is satisfiable iff the inputs of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t> can be set so that it outputs </a:t>
            </a:r>
            <a:r>
              <a:rPr>
                <a:latin typeface="Times"/>
                <a:ea typeface="Times"/>
                <a:cs typeface="Times"/>
                <a:sym typeface="Times"/>
              </a:rPr>
              <a:t>1</a:t>
            </a:r>
            <a:r>
              <a:t>.</a:t>
            </a:r>
          </a:p>
        </p:txBody>
      </p:sp>
      <p:sp>
        <p:nvSpPr>
          <p:cNvPr id="8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933892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7" grpId="0" build="p" bldLvl="5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51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852" name="Construction.  Let K be any circui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Construction.  </a:t>
            </a:r>
            <a:r>
              <a:rPr>
                <a:solidFill>
                  <a:srgbClr val="000000"/>
                </a:solidFill>
              </a:rPr>
              <a:t>Let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 be any circuit.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48AA"/>
                </a:solidFill>
              </a:rPr>
              <a:t>Step 1.</a:t>
            </a:r>
            <a:r>
              <a:t>  Create a </a:t>
            </a:r>
            <a:r>
              <a:rPr cap="small"/>
              <a:t>3-Sat</a:t>
            </a:r>
            <a:r>
              <a:t> variable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t> for each circuit element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i</a:t>
            </a:r>
            <a:r>
              <a:t>.</a:t>
            </a:r>
            <a:br/>
            <a:endParaRPr/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48AA"/>
                </a:solidFill>
              </a:rPr>
              <a:t>Step 2.</a:t>
            </a:r>
            <a:r>
              <a:t>  Make circuit compute correct values at each node: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rPr>
                <a:latin typeface="Times"/>
                <a:ea typeface="Times"/>
                <a:cs typeface="Times"/>
                <a:sym typeface="Times"/>
              </a:rPr>
              <a:t> = ¬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3</a:t>
            </a:r>
            <a:r>
              <a:rPr baseline="-5999"/>
              <a:t>	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2 clauses: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4</a:t>
            </a:r>
            <a:r>
              <a:rPr>
                <a:latin typeface="Times"/>
                <a:ea typeface="Times"/>
                <a:cs typeface="Times"/>
                <a:sym typeface="Times"/>
              </a:rPr>
              <a:t> ∨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5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3 clauses: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0</a:t>
            </a:r>
            <a:r>
              <a:rPr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latin typeface="Times"/>
                <a:ea typeface="Times"/>
                <a:cs typeface="Times"/>
                <a:sym typeface="Times"/>
              </a:rPr>
              <a:t> ∧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	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3 clauses:</a:t>
            </a:r>
            <a:br/>
            <a:endParaRPr/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0048AA"/>
                </a:solidFill>
              </a:rPr>
              <a:t>Step 3.</a:t>
            </a:r>
            <a:r>
              <a:t>  Hard-coded input values and output value.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5</a:t>
            </a:r>
            <a:r>
              <a:rPr>
                <a:latin typeface="Times"/>
                <a:ea typeface="Times"/>
                <a:cs typeface="Times"/>
                <a:sym typeface="Times"/>
              </a:rPr>
              <a:t> = 0  </a:t>
            </a:r>
            <a: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1 clause:</a:t>
            </a:r>
          </a:p>
          <a:p>
            <a:pPr lvl="1"/>
            <a:r>
              <a:rPr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0</a:t>
            </a:r>
            <a:r>
              <a:rPr>
                <a:latin typeface="Times"/>
                <a:ea typeface="Times"/>
                <a:cs typeface="Times"/>
                <a:sym typeface="Times"/>
              </a:rPr>
              <a:t> = 1</a:t>
            </a:r>
            <a:r>
              <a:t>   </a:t>
            </a:r>
            <a:r>
              <a:rPr>
                <a:latin typeface="Times"/>
                <a:ea typeface="Times"/>
                <a:cs typeface="Times"/>
                <a:sym typeface="Times"/>
              </a:rPr>
              <a:t>⇒</a:t>
            </a:r>
            <a:r>
              <a:t>  add 1 clause:</a:t>
            </a:r>
          </a:p>
        </p:txBody>
      </p:sp>
      <p:grpSp>
        <p:nvGrpSpPr>
          <p:cNvPr id="856" name="Group"/>
          <p:cNvGrpSpPr/>
          <p:nvPr/>
        </p:nvGrpSpPr>
        <p:grpSpPr>
          <a:xfrm>
            <a:off x="8074523" y="8673535"/>
            <a:ext cx="2236419" cy="209627"/>
            <a:chOff x="0" y="0"/>
            <a:chExt cx="2236418" cy="209626"/>
          </a:xfrm>
        </p:grpSpPr>
        <p:sp>
          <p:nvSpPr>
            <p:cNvPr id="853" name="0"/>
            <p:cNvSpPr txBox="1"/>
            <p:nvPr/>
          </p:nvSpPr>
          <p:spPr>
            <a:xfrm>
              <a:off x="-1" y="0"/>
              <a:ext cx="216108" cy="209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marL="58702" marR="58702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854" name="?"/>
            <p:cNvSpPr txBox="1"/>
            <p:nvPr/>
          </p:nvSpPr>
          <p:spPr>
            <a:xfrm>
              <a:off x="932884" y="0"/>
              <a:ext cx="167872" cy="209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marL="58702" marR="58702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855" name="?"/>
            <p:cNvSpPr txBox="1"/>
            <p:nvPr/>
          </p:nvSpPr>
          <p:spPr>
            <a:xfrm>
              <a:off x="2068546" y="0"/>
              <a:ext cx="167873" cy="2096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marL="58702" marR="58702">
                <a:defRPr sz="1800">
                  <a:solidFill>
                    <a:srgbClr val="000000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pic>
        <p:nvPicPr>
          <p:cNvPr id="857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77091" y="3780084"/>
            <a:ext cx="2291645" cy="386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8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74268" y="4281311"/>
            <a:ext cx="3872090" cy="386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9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83300" y="4781691"/>
            <a:ext cx="3734365" cy="3860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7" name="Group"/>
          <p:cNvGrpSpPr/>
          <p:nvPr/>
        </p:nvGrpSpPr>
        <p:grpSpPr>
          <a:xfrm>
            <a:off x="8177953" y="6455833"/>
            <a:ext cx="2255521" cy="2086752"/>
            <a:chOff x="449455" y="0"/>
            <a:chExt cx="2255520" cy="2086750"/>
          </a:xfrm>
        </p:grpSpPr>
        <p:grpSp>
          <p:nvGrpSpPr>
            <p:cNvPr id="862" name="Group"/>
            <p:cNvGrpSpPr/>
            <p:nvPr/>
          </p:nvGrpSpPr>
          <p:grpSpPr>
            <a:xfrm>
              <a:off x="774574" y="1001324"/>
              <a:ext cx="352215" cy="365196"/>
              <a:chOff x="0" y="50799"/>
              <a:chExt cx="352213" cy="365195"/>
            </a:xfrm>
          </p:grpSpPr>
          <p:sp>
            <p:nvSpPr>
              <p:cNvPr id="860" name="Oval"/>
              <p:cNvSpPr/>
              <p:nvPr/>
            </p:nvSpPr>
            <p:spPr>
              <a:xfrm>
                <a:off x="0" y="68297"/>
                <a:ext cx="352214" cy="347699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61" name="∨"/>
              <p:cNvSpPr txBox="1"/>
              <p:nvPr/>
            </p:nvSpPr>
            <p:spPr>
              <a:xfrm>
                <a:off x="5920" y="50799"/>
                <a:ext cx="314974" cy="355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7587" marR="57587">
                  <a:defRPr sz="220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∨</a:t>
                </a:r>
              </a:p>
            </p:txBody>
          </p:sp>
        </p:grpSp>
        <p:sp>
          <p:nvSpPr>
            <p:cNvPr id="863" name="Circle"/>
            <p:cNvSpPr/>
            <p:nvPr/>
          </p:nvSpPr>
          <p:spPr>
            <a:xfrm>
              <a:off x="449455" y="1989666"/>
              <a:ext cx="88901" cy="88901"/>
            </a:xfrm>
            <a:prstGeom prst="ellipse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4" name="Circle"/>
            <p:cNvSpPr/>
            <p:nvPr/>
          </p:nvSpPr>
          <p:spPr>
            <a:xfrm>
              <a:off x="1300637" y="1989666"/>
              <a:ext cx="88901" cy="88901"/>
            </a:xfrm>
            <a:prstGeom prst="ellipse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8" name="Connection Line"/>
            <p:cNvSpPr/>
            <p:nvPr/>
          </p:nvSpPr>
          <p:spPr>
            <a:xfrm>
              <a:off x="514948" y="1356924"/>
              <a:ext cx="342787" cy="638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89" name="Connection Line"/>
            <p:cNvSpPr/>
            <p:nvPr/>
          </p:nvSpPr>
          <p:spPr>
            <a:xfrm>
              <a:off x="1030937" y="1356924"/>
              <a:ext cx="295440" cy="636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grpSp>
          <p:nvGrpSpPr>
            <p:cNvPr id="869" name="Group"/>
            <p:cNvGrpSpPr/>
            <p:nvPr/>
          </p:nvGrpSpPr>
          <p:grpSpPr>
            <a:xfrm>
              <a:off x="1643819" y="0"/>
              <a:ext cx="352214" cy="366325"/>
              <a:chOff x="0" y="50799"/>
              <a:chExt cx="352213" cy="366324"/>
            </a:xfrm>
          </p:grpSpPr>
          <p:sp>
            <p:nvSpPr>
              <p:cNvPr id="867" name="Circle"/>
              <p:cNvSpPr/>
              <p:nvPr/>
            </p:nvSpPr>
            <p:spPr>
              <a:xfrm>
                <a:off x="0" y="67168"/>
                <a:ext cx="352214" cy="349957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68" name="∧"/>
              <p:cNvSpPr txBox="1"/>
              <p:nvPr/>
            </p:nvSpPr>
            <p:spPr>
              <a:xfrm>
                <a:off x="5920" y="50799"/>
                <a:ext cx="314974" cy="355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7587" marR="57587">
                  <a:defRPr sz="220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∧</a:t>
                </a:r>
              </a:p>
            </p:txBody>
          </p:sp>
        </p:grpSp>
        <p:grpSp>
          <p:nvGrpSpPr>
            <p:cNvPr id="872" name="Group"/>
            <p:cNvGrpSpPr/>
            <p:nvPr/>
          </p:nvGrpSpPr>
          <p:grpSpPr>
            <a:xfrm>
              <a:off x="2352762" y="963224"/>
              <a:ext cx="352214" cy="431801"/>
              <a:chOff x="0" y="6349"/>
              <a:chExt cx="352213" cy="431800"/>
            </a:xfrm>
          </p:grpSpPr>
          <p:sp>
            <p:nvSpPr>
              <p:cNvPr id="870" name="Oval"/>
              <p:cNvSpPr/>
              <p:nvPr/>
            </p:nvSpPr>
            <p:spPr>
              <a:xfrm>
                <a:off x="0" y="61947"/>
                <a:ext cx="352214" cy="347699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71" name="¬"/>
              <p:cNvSpPr txBox="1"/>
              <p:nvPr/>
            </p:nvSpPr>
            <p:spPr>
              <a:xfrm>
                <a:off x="11377" y="6349"/>
                <a:ext cx="30406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marL="57587" marR="57587">
                  <a:defRPr sz="2200">
                    <a:solidFill>
                      <a:srgbClr val="000000"/>
                    </a:solidFill>
                    <a:latin typeface="Times"/>
                    <a:ea typeface="Times"/>
                    <a:cs typeface="Times"/>
                    <a:sym typeface="Times"/>
                  </a:defRPr>
                </a:lvl1pPr>
              </a:lstStyle>
              <a:p>
                <a:r>
                  <a:t>¬</a:t>
                </a:r>
              </a:p>
            </p:txBody>
          </p:sp>
        </p:grpSp>
        <p:sp>
          <p:nvSpPr>
            <p:cNvPr id="890" name="Connection Line"/>
            <p:cNvSpPr/>
            <p:nvPr/>
          </p:nvSpPr>
          <p:spPr>
            <a:xfrm>
              <a:off x="1095646" y="355600"/>
              <a:ext cx="574504" cy="661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91" name="Connection Line"/>
            <p:cNvSpPr/>
            <p:nvPr/>
          </p:nvSpPr>
          <p:spPr>
            <a:xfrm>
              <a:off x="1942670" y="355600"/>
              <a:ext cx="432518" cy="60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75" name="Circle"/>
            <p:cNvSpPr/>
            <p:nvPr/>
          </p:nvSpPr>
          <p:spPr>
            <a:xfrm>
              <a:off x="2472423" y="1989666"/>
              <a:ext cx="97086" cy="97085"/>
            </a:xfrm>
            <a:prstGeom prst="ellipse">
              <a:avLst/>
            </a:prstGeom>
            <a:solidFill>
              <a:srgbClr val="CBCBCB"/>
            </a:solidFill>
            <a:ln w="12700" cap="flat">
              <a:noFill/>
              <a:miter lim="400000"/>
            </a:ln>
            <a:effectLst/>
          </p:spPr>
          <p:txBody>
            <a:bodyPr wrap="square" lIns="139700" tIns="139700" rIns="139700" bIns="139700" numCol="1" anchor="ctr">
              <a:noAutofit/>
            </a:bodyPr>
            <a:lstStyle/>
            <a:p>
              <a:pPr marL="61411" marR="61411" algn="l" defTabSz="457200">
                <a:defRPr sz="22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92" name="Connection Line"/>
            <p:cNvSpPr/>
            <p:nvPr/>
          </p:nvSpPr>
          <p:spPr>
            <a:xfrm>
              <a:off x="2521412" y="1395024"/>
              <a:ext cx="5471" cy="594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pic>
        <p:nvPicPr>
          <p:cNvPr id="878" name="image.pdf" descr="image.pdf"/>
          <p:cNvPicPr>
            <a:picLocks/>
          </p:cNvPicPr>
          <p:nvPr/>
        </p:nvPicPr>
        <p:blipFill>
          <a:blip r:embed="rId5"/>
          <a:srcRect l="1712" r="9674"/>
          <a:stretch>
            <a:fillRect/>
          </a:stretch>
        </p:blipFill>
        <p:spPr>
          <a:xfrm>
            <a:off x="5092700" y="6209735"/>
            <a:ext cx="292100" cy="404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879" name="image.pdf" descr="image.pdf"/>
          <p:cNvPicPr>
            <a:picLocks/>
          </p:cNvPicPr>
          <p:nvPr/>
        </p:nvPicPr>
        <p:blipFill>
          <a:blip r:embed="rId6"/>
          <a:srcRect t="843"/>
          <a:stretch>
            <a:fillRect/>
          </a:stretch>
        </p:blipFill>
        <p:spPr>
          <a:xfrm>
            <a:off x="5092700" y="6680200"/>
            <a:ext cx="295769" cy="364914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grpSp>
        <p:nvGrpSpPr>
          <p:cNvPr id="887" name="Group"/>
          <p:cNvGrpSpPr/>
          <p:nvPr/>
        </p:nvGrpSpPr>
        <p:grpSpPr>
          <a:xfrm>
            <a:off x="7728498" y="6083300"/>
            <a:ext cx="3145216" cy="2614423"/>
            <a:chOff x="0" y="0"/>
            <a:chExt cx="3145215" cy="2614422"/>
          </a:xfrm>
        </p:grpSpPr>
        <p:sp>
          <p:nvSpPr>
            <p:cNvPr id="881" name="x0"/>
            <p:cNvSpPr txBox="1"/>
            <p:nvPr/>
          </p:nvSpPr>
          <p:spPr>
            <a:xfrm>
              <a:off x="1683173" y="0"/>
              <a:ext cx="268807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0</a:t>
              </a:r>
            </a:p>
          </p:txBody>
        </p:sp>
        <p:sp>
          <p:nvSpPr>
            <p:cNvPr id="882" name="x2"/>
            <p:cNvSpPr txBox="1"/>
            <p:nvPr/>
          </p:nvSpPr>
          <p:spPr>
            <a:xfrm>
              <a:off x="2876408" y="1422682"/>
              <a:ext cx="268808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2</a:t>
              </a:r>
            </a:p>
          </p:txBody>
        </p:sp>
        <p:sp>
          <p:nvSpPr>
            <p:cNvPr id="883" name="x1"/>
            <p:cNvSpPr txBox="1"/>
            <p:nvPr/>
          </p:nvSpPr>
          <p:spPr>
            <a:xfrm>
              <a:off x="350802" y="1423529"/>
              <a:ext cx="268807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1</a:t>
              </a:r>
            </a:p>
          </p:txBody>
        </p:sp>
        <p:sp>
          <p:nvSpPr>
            <p:cNvPr id="884" name="x3"/>
            <p:cNvSpPr txBox="1"/>
            <p:nvPr/>
          </p:nvSpPr>
          <p:spPr>
            <a:xfrm>
              <a:off x="2730499" y="2275275"/>
              <a:ext cx="268808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3</a:t>
              </a:r>
            </a:p>
          </p:txBody>
        </p:sp>
        <p:sp>
          <p:nvSpPr>
            <p:cNvPr id="885" name="x4"/>
            <p:cNvSpPr txBox="1"/>
            <p:nvPr/>
          </p:nvSpPr>
          <p:spPr>
            <a:xfrm>
              <a:off x="1469813" y="2274429"/>
              <a:ext cx="268807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4</a:t>
              </a:r>
            </a:p>
          </p:txBody>
        </p:sp>
        <p:sp>
          <p:nvSpPr>
            <p:cNvPr id="886" name="x5"/>
            <p:cNvSpPr txBox="1"/>
            <p:nvPr/>
          </p:nvSpPr>
          <p:spPr>
            <a:xfrm>
              <a:off x="-1" y="2275840"/>
              <a:ext cx="268808" cy="3385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58702" marR="58702">
                <a:buClr>
                  <a:srgbClr val="0048AA"/>
                </a:buClr>
                <a:defRPr sz="2000">
                  <a:latin typeface="Times"/>
                  <a:ea typeface="Times"/>
                  <a:cs typeface="Times"/>
                  <a:sym typeface="Times"/>
                </a:defRPr>
              </a:pPr>
              <a:r>
                <a:rPr i="1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x</a:t>
              </a:r>
              <a:r>
                <a:rPr baseline="-19300">
                  <a:solidFill>
                    <a:srgbClr val="0048AA"/>
                  </a:solidFill>
                  <a:uFill>
                    <a:solidFill>
                      <a:srgbClr val="0048AA"/>
                    </a:solidFill>
                  </a:u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847889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8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" grpId="0" build="p" bldLvl="5" animBg="1" advAuto="0"/>
      <p:bldP spid="856" grpId="0" animBg="1" advAuto="0"/>
      <p:bldP spid="857" grpId="0" animBg="1" advAuto="0"/>
      <p:bldP spid="858" grpId="0" animBg="1" advAuto="0"/>
      <p:bldP spid="859" grpId="0" animBg="1" advAuto="0"/>
      <p:bldP spid="877" grpId="0" animBg="1" advAuto="0"/>
      <p:bldP spid="878" grpId="0" animBg="1" advAuto="0"/>
      <p:bldP spid="879" grpId="0" animBg="1" advAuto="0"/>
      <p:bldP spid="887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95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896" name="Construction.  [continued]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Construction.  </a:t>
            </a:r>
            <a:r>
              <a:rPr>
                <a:solidFill>
                  <a:srgbClr val="606060"/>
                </a:solidFill>
              </a:rPr>
              <a:t>[continued]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r>
              <a:t>Step 4.  </a:t>
            </a:r>
            <a:r>
              <a:rPr>
                <a:solidFill>
                  <a:srgbClr val="000000"/>
                </a:solidFill>
              </a:rPr>
              <a:t>Turn clauses of length 1 or 2 into clauses of length 3.</a:t>
            </a:r>
          </a:p>
          <a:p>
            <a:pPr lvl="1"/>
            <a:r>
              <a:t>Create four new variables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t>,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3</a:t>
            </a:r>
            <a:r>
              <a:t>, and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4</a:t>
            </a:r>
            <a:r>
              <a:t>.</a:t>
            </a:r>
          </a:p>
          <a:p>
            <a:pPr lvl="1"/>
            <a:r>
              <a:t>Add 8 clauses to force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t> =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</a:t>
            </a:r>
            <a:r>
              <a:t> = </a:t>
            </a:r>
            <a:r>
              <a:rPr>
                <a:latin typeface="Times"/>
                <a:ea typeface="Times"/>
                <a:cs typeface="Times"/>
                <a:sym typeface="Times"/>
              </a:rPr>
              <a:t>0</a:t>
            </a:r>
            <a:r>
              <a:t>:</a:t>
            </a:r>
            <a:br/>
            <a:br/>
            <a:br/>
            <a:endParaRPr/>
          </a:p>
          <a:p>
            <a:pPr lvl="1"/>
            <a:r>
              <a:t>Replace any clause with a single term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with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∨ 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∨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2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</a:t>
            </a:r>
          </a:p>
          <a:p>
            <a:pPr lvl="1"/>
            <a:r>
              <a:t>Replace any clause with two terms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∨ 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j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 with </a:t>
            </a:r>
            <a:r>
              <a:rPr>
                <a:latin typeface="Times"/>
                <a:ea typeface="Times"/>
                <a:cs typeface="Times"/>
                <a:sym typeface="Times"/>
              </a:rPr>
              <a:t>(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i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 ∨ t</a:t>
            </a:r>
            <a:r>
              <a:rPr i="1" baseline="-5999">
                <a:latin typeface="Times"/>
                <a:ea typeface="Times"/>
                <a:cs typeface="Times"/>
                <a:sym typeface="Times"/>
              </a:rPr>
              <a:t>j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∨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z</a:t>
            </a:r>
            <a:r>
              <a:rPr baseline="-5999">
                <a:latin typeface="Times"/>
                <a:ea typeface="Times"/>
                <a:cs typeface="Times"/>
                <a:sym typeface="Times"/>
              </a:rPr>
              <a:t>1 </a:t>
            </a:r>
            <a:r>
              <a:rPr>
                <a:latin typeface="Times"/>
                <a:ea typeface="Times"/>
                <a:cs typeface="Times"/>
                <a:sym typeface="Times"/>
              </a:rPr>
              <a:t>)</a:t>
            </a:r>
            <a:r>
              <a:t>.</a:t>
            </a:r>
          </a:p>
        </p:txBody>
      </p:sp>
      <p:sp>
        <p:nvSpPr>
          <p:cNvPr id="8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898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26" y="4052565"/>
            <a:ext cx="9337452" cy="7838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838017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" grpId="0" build="p" bldLvl="5" animBg="1" advAuto="0"/>
      <p:bldP spid="898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03" name="3-satisfiability is NP-comple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3-satisfiability is NP-complete</a:t>
            </a:r>
          </a:p>
        </p:txBody>
      </p:sp>
      <p:sp>
        <p:nvSpPr>
          <p:cNvPr id="904" name="Lemma.  Φ is satisfiable iff the inputs of K can be set so that it outputs 1.  Pf.  ⇐  Suppose there are inputs of K that make it output 1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Lemma. 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solidFill>
                  <a:srgbClr val="000000"/>
                </a:solidFill>
              </a:rPr>
              <a:t> is satisfiable iff the inputs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solidFill>
                  <a:srgbClr val="000000"/>
                </a:solidFill>
              </a:rPr>
              <a:t> can be set so that it outputs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solidFill>
                  <a:srgbClr val="000000"/>
                </a:solidFill>
              </a:rPr>
              <a:t>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Ü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there are inputs of </a:t>
            </a:r>
            <a:r>
              <a:rPr i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K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that make it output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Can propagate input values to create values at all nodes of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uFill>
                  <a:solidFill>
                    <a:srgbClr val="000000"/>
                  </a:solidFill>
                </a:uFill>
              </a:rPr>
              <a:t>. 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This set of values satisfies </a:t>
            </a:r>
            <a:r>
              <a:rPr>
                <a:latin typeface="Times"/>
                <a:ea typeface="Times"/>
                <a:cs typeface="Times"/>
                <a:sym typeface="Times"/>
              </a:rPr>
              <a:t>Φ</a:t>
            </a:r>
            <a:r>
              <a:rPr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Pf. 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Þ</a:t>
            </a:r>
            <a:r>
              <a:t>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</a:t>
            </a:r>
            <a:r>
              <a:rPr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Φ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is satisfiable.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We claim that the set of values corresponding to the circuit inputs constitutes a way to make circuit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uFill>
                  <a:solidFill>
                    <a:srgbClr val="000000"/>
                  </a:solidFill>
                </a:uFill>
              </a:rPr>
              <a:t> output 1.</a:t>
            </a:r>
          </a:p>
          <a:p>
            <a:pPr lvl="1"/>
            <a:r>
              <a:rPr>
                <a:uFill>
                  <a:solidFill>
                    <a:srgbClr val="000000"/>
                  </a:solidFill>
                </a:uFill>
              </a:rPr>
              <a:t>The </a:t>
            </a:r>
            <a:r>
              <a:rPr cap="small"/>
              <a:t>3-Sat</a:t>
            </a:r>
            <a:r>
              <a:rPr>
                <a:uFill>
                  <a:solidFill>
                    <a:srgbClr val="000000"/>
                  </a:solidFill>
                </a:uFill>
              </a:rPr>
              <a:t> clauses were designed to ensure that the values</a:t>
            </a:r>
            <a:br>
              <a:rPr>
                <a:uFill>
                  <a:solidFill>
                    <a:srgbClr val="000000"/>
                  </a:solidFill>
                </a:uFill>
              </a:rPr>
            </a:br>
            <a:r>
              <a:rPr>
                <a:uFill>
                  <a:solidFill>
                    <a:srgbClr val="000000"/>
                  </a:solidFill>
                </a:uFill>
              </a:rPr>
              <a:t>assigned to all node in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K</a:t>
            </a:r>
            <a:r>
              <a:rPr>
                <a:uFill>
                  <a:solidFill>
                    <a:srgbClr val="000000"/>
                  </a:solidFill>
                </a:uFill>
              </a:rPr>
              <a:t> exactly match what the circuit</a:t>
            </a:r>
            <a:br>
              <a:rPr>
                <a:uFill>
                  <a:solidFill>
                    <a:srgbClr val="000000"/>
                  </a:solidFill>
                </a:uFill>
              </a:rPr>
            </a:br>
            <a:r>
              <a:rPr>
                <a:uFill>
                  <a:solidFill>
                    <a:srgbClr val="000000"/>
                  </a:solidFill>
                </a:uFill>
              </a:rPr>
              <a:t>would compute for these nodes.  ▪</a:t>
            </a:r>
          </a:p>
        </p:txBody>
      </p:sp>
      <p:sp>
        <p:nvSpPr>
          <p:cNvPr id="9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648" y="9347200"/>
            <a:ext cx="184304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grpSp>
        <p:nvGrpSpPr>
          <p:cNvPr id="935" name="Group"/>
          <p:cNvGrpSpPr/>
          <p:nvPr/>
        </p:nvGrpSpPr>
        <p:grpSpPr>
          <a:xfrm>
            <a:off x="8617498" y="6591299"/>
            <a:ext cx="3145216" cy="2799863"/>
            <a:chOff x="0" y="0"/>
            <a:chExt cx="3145214" cy="2799861"/>
          </a:xfrm>
        </p:grpSpPr>
        <p:grpSp>
          <p:nvGrpSpPr>
            <p:cNvPr id="909" name="Group"/>
            <p:cNvGrpSpPr/>
            <p:nvPr/>
          </p:nvGrpSpPr>
          <p:grpSpPr>
            <a:xfrm>
              <a:off x="346025" y="2590235"/>
              <a:ext cx="2236419" cy="209627"/>
              <a:chOff x="0" y="0"/>
              <a:chExt cx="2236418" cy="209626"/>
            </a:xfrm>
          </p:grpSpPr>
          <p:sp>
            <p:nvSpPr>
              <p:cNvPr id="906" name="0"/>
              <p:cNvSpPr txBox="1"/>
              <p:nvPr/>
            </p:nvSpPr>
            <p:spPr>
              <a:xfrm>
                <a:off x="-1" y="0"/>
                <a:ext cx="216108" cy="2096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marL="58702" marR="58702">
                  <a:defRPr sz="1800">
                    <a:solidFill>
                      <a:srgbClr val="000000"/>
                    </a:solidFill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907" name="?"/>
              <p:cNvSpPr txBox="1"/>
              <p:nvPr/>
            </p:nvSpPr>
            <p:spPr>
              <a:xfrm>
                <a:off x="932884" y="0"/>
                <a:ext cx="167872" cy="2096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marL="58702" marR="58702">
                  <a:defRPr sz="1800">
                    <a:solidFill>
                      <a:srgbClr val="000000"/>
                    </a:solidFill>
                  </a:defRPr>
                </a:lvl1pPr>
              </a:lstStyle>
              <a:p>
                <a:r>
                  <a:t>?</a:t>
                </a:r>
              </a:p>
            </p:txBody>
          </p:sp>
          <p:sp>
            <p:nvSpPr>
              <p:cNvPr id="908" name="?"/>
              <p:cNvSpPr txBox="1"/>
              <p:nvPr/>
            </p:nvSpPr>
            <p:spPr>
              <a:xfrm>
                <a:off x="2068546" y="0"/>
                <a:ext cx="167873" cy="2096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marL="58702" marR="58702">
                  <a:defRPr sz="1800">
                    <a:solidFill>
                      <a:srgbClr val="000000"/>
                    </a:solidFill>
                  </a:defRPr>
                </a:lvl1pPr>
              </a:lstStyle>
              <a:p>
                <a:r>
                  <a:t>?</a:t>
                </a:r>
              </a:p>
            </p:txBody>
          </p:sp>
        </p:grpSp>
        <p:grpSp>
          <p:nvGrpSpPr>
            <p:cNvPr id="927" name="Group"/>
            <p:cNvGrpSpPr/>
            <p:nvPr/>
          </p:nvGrpSpPr>
          <p:grpSpPr>
            <a:xfrm>
              <a:off x="449455" y="372533"/>
              <a:ext cx="2255521" cy="2086752"/>
              <a:chOff x="449455" y="0"/>
              <a:chExt cx="2255520" cy="2086750"/>
            </a:xfrm>
          </p:grpSpPr>
          <p:grpSp>
            <p:nvGrpSpPr>
              <p:cNvPr id="912" name="Group"/>
              <p:cNvGrpSpPr/>
              <p:nvPr/>
            </p:nvGrpSpPr>
            <p:grpSpPr>
              <a:xfrm>
                <a:off x="774574" y="1001324"/>
                <a:ext cx="352215" cy="365196"/>
                <a:chOff x="0" y="50799"/>
                <a:chExt cx="352213" cy="365195"/>
              </a:xfrm>
            </p:grpSpPr>
            <p:sp>
              <p:nvSpPr>
                <p:cNvPr id="910" name="Oval"/>
                <p:cNvSpPr/>
                <p:nvPr/>
              </p:nvSpPr>
              <p:spPr>
                <a:xfrm>
                  <a:off x="0" y="68297"/>
                  <a:ext cx="352214" cy="347699"/>
                </a:xfrm>
                <a:prstGeom prst="ellipse">
                  <a:avLst/>
                </a:pr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39700" tIns="139700" rIns="139700" bIns="139700" numCol="1" anchor="ctr">
                  <a:noAutofit/>
                </a:bodyPr>
                <a:lstStyle/>
                <a:p>
                  <a:pPr marL="61411" marR="61411" algn="l" defTabSz="457200">
                    <a:defRPr sz="2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11" name="∨"/>
                <p:cNvSpPr txBox="1"/>
                <p:nvPr/>
              </p:nvSpPr>
              <p:spPr>
                <a:xfrm>
                  <a:off x="5920" y="50799"/>
                  <a:ext cx="314974" cy="355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marL="57587" marR="57587">
                    <a:defRPr sz="2200">
                      <a:solidFill>
                        <a:srgbClr val="000000"/>
                      </a:solidFill>
                      <a:latin typeface="Times"/>
                      <a:ea typeface="Times"/>
                      <a:cs typeface="Times"/>
                      <a:sym typeface="Times"/>
                    </a:defRPr>
                  </a:lvl1pPr>
                </a:lstStyle>
                <a:p>
                  <a:r>
                    <a:t>∨</a:t>
                  </a:r>
                </a:p>
              </p:txBody>
            </p:sp>
          </p:grpSp>
          <p:sp>
            <p:nvSpPr>
              <p:cNvPr id="913" name="Circle"/>
              <p:cNvSpPr/>
              <p:nvPr/>
            </p:nvSpPr>
            <p:spPr>
              <a:xfrm>
                <a:off x="449455" y="1989666"/>
                <a:ext cx="88901" cy="88901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4" name="Circle"/>
              <p:cNvSpPr/>
              <p:nvPr/>
            </p:nvSpPr>
            <p:spPr>
              <a:xfrm>
                <a:off x="1300637" y="1989666"/>
                <a:ext cx="88901" cy="88901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36" name="Connection Line"/>
              <p:cNvSpPr/>
              <p:nvPr/>
            </p:nvSpPr>
            <p:spPr>
              <a:xfrm>
                <a:off x="514948" y="1356924"/>
                <a:ext cx="342787" cy="638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37" name="Connection Line"/>
              <p:cNvSpPr/>
              <p:nvPr/>
            </p:nvSpPr>
            <p:spPr>
              <a:xfrm>
                <a:off x="1030937" y="1356924"/>
                <a:ext cx="295440" cy="6368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grpSp>
            <p:nvGrpSpPr>
              <p:cNvPr id="919" name="Group"/>
              <p:cNvGrpSpPr/>
              <p:nvPr/>
            </p:nvGrpSpPr>
            <p:grpSpPr>
              <a:xfrm>
                <a:off x="1643819" y="0"/>
                <a:ext cx="352214" cy="366325"/>
                <a:chOff x="0" y="50799"/>
                <a:chExt cx="352213" cy="366324"/>
              </a:xfrm>
            </p:grpSpPr>
            <p:sp>
              <p:nvSpPr>
                <p:cNvPr id="917" name="Circle"/>
                <p:cNvSpPr/>
                <p:nvPr/>
              </p:nvSpPr>
              <p:spPr>
                <a:xfrm>
                  <a:off x="0" y="67168"/>
                  <a:ext cx="352214" cy="349957"/>
                </a:xfrm>
                <a:prstGeom prst="ellipse">
                  <a:avLst/>
                </a:pr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39700" tIns="139700" rIns="139700" bIns="139700" numCol="1" anchor="ctr">
                  <a:noAutofit/>
                </a:bodyPr>
                <a:lstStyle/>
                <a:p>
                  <a:pPr marL="61411" marR="61411" algn="l" defTabSz="457200">
                    <a:defRPr sz="2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18" name="∧"/>
                <p:cNvSpPr txBox="1"/>
                <p:nvPr/>
              </p:nvSpPr>
              <p:spPr>
                <a:xfrm>
                  <a:off x="5920" y="50799"/>
                  <a:ext cx="314974" cy="355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marL="57587" marR="57587">
                    <a:defRPr sz="2200">
                      <a:solidFill>
                        <a:srgbClr val="000000"/>
                      </a:solidFill>
                      <a:latin typeface="Times"/>
                      <a:ea typeface="Times"/>
                      <a:cs typeface="Times"/>
                      <a:sym typeface="Times"/>
                    </a:defRPr>
                  </a:lvl1pPr>
                </a:lstStyle>
                <a:p>
                  <a:r>
                    <a:t>∧</a:t>
                  </a:r>
                </a:p>
              </p:txBody>
            </p:sp>
          </p:grpSp>
          <p:grpSp>
            <p:nvGrpSpPr>
              <p:cNvPr id="922" name="Group"/>
              <p:cNvGrpSpPr/>
              <p:nvPr/>
            </p:nvGrpSpPr>
            <p:grpSpPr>
              <a:xfrm>
                <a:off x="2352762" y="963224"/>
                <a:ext cx="352214" cy="431801"/>
                <a:chOff x="0" y="6349"/>
                <a:chExt cx="352213" cy="431800"/>
              </a:xfrm>
            </p:grpSpPr>
            <p:sp>
              <p:nvSpPr>
                <p:cNvPr id="920" name="Oval"/>
                <p:cNvSpPr/>
                <p:nvPr/>
              </p:nvSpPr>
              <p:spPr>
                <a:xfrm>
                  <a:off x="0" y="61947"/>
                  <a:ext cx="352214" cy="347699"/>
                </a:xfrm>
                <a:prstGeom prst="ellipse">
                  <a:avLst/>
                </a:pr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39700" tIns="139700" rIns="139700" bIns="139700" numCol="1" anchor="ctr">
                  <a:noAutofit/>
                </a:bodyPr>
                <a:lstStyle/>
                <a:p>
                  <a:pPr marL="61411" marR="61411" algn="l" defTabSz="457200">
                    <a:defRPr sz="2200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21" name="¬"/>
                <p:cNvSpPr txBox="1"/>
                <p:nvPr/>
              </p:nvSpPr>
              <p:spPr>
                <a:xfrm>
                  <a:off x="11377" y="6349"/>
                  <a:ext cx="304060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marL="57587" marR="57587">
                    <a:defRPr sz="2200">
                      <a:solidFill>
                        <a:srgbClr val="000000"/>
                      </a:solidFill>
                      <a:latin typeface="Times"/>
                      <a:ea typeface="Times"/>
                      <a:cs typeface="Times"/>
                      <a:sym typeface="Times"/>
                    </a:defRPr>
                  </a:lvl1pPr>
                </a:lstStyle>
                <a:p>
                  <a:r>
                    <a:t>¬</a:t>
                  </a:r>
                </a:p>
              </p:txBody>
            </p:sp>
          </p:grpSp>
          <p:sp>
            <p:nvSpPr>
              <p:cNvPr id="938" name="Connection Line"/>
              <p:cNvSpPr/>
              <p:nvPr/>
            </p:nvSpPr>
            <p:spPr>
              <a:xfrm>
                <a:off x="1095646" y="355600"/>
                <a:ext cx="574504" cy="661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39" name="Connection Line"/>
              <p:cNvSpPr/>
              <p:nvPr/>
            </p:nvSpPr>
            <p:spPr>
              <a:xfrm>
                <a:off x="1942670" y="355600"/>
                <a:ext cx="432518" cy="607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925" name="Circle"/>
              <p:cNvSpPr/>
              <p:nvPr/>
            </p:nvSpPr>
            <p:spPr>
              <a:xfrm>
                <a:off x="2472423" y="1989666"/>
                <a:ext cx="97086" cy="97085"/>
              </a:xfrm>
              <a:prstGeom prst="ellipse">
                <a:avLst/>
              </a:prstGeom>
              <a:solidFill>
                <a:srgbClr val="CBCBC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39700" tIns="139700" rIns="139700" bIns="139700" numCol="1" anchor="ctr">
                <a:noAutofit/>
              </a:bodyPr>
              <a:lstStyle/>
              <a:p>
                <a:pPr marL="61411" marR="61411" algn="l" defTabSz="457200">
                  <a:defRPr sz="220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40" name="Connection Line"/>
              <p:cNvSpPr/>
              <p:nvPr/>
            </p:nvSpPr>
            <p:spPr>
              <a:xfrm>
                <a:off x="2521412" y="1395024"/>
                <a:ext cx="5471" cy="5946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grpSp>
          <p:nvGrpSpPr>
            <p:cNvPr id="934" name="Group"/>
            <p:cNvGrpSpPr/>
            <p:nvPr/>
          </p:nvGrpSpPr>
          <p:grpSpPr>
            <a:xfrm>
              <a:off x="-1" y="0"/>
              <a:ext cx="3145217" cy="2614423"/>
              <a:chOff x="0" y="0"/>
              <a:chExt cx="3145215" cy="2614422"/>
            </a:xfrm>
          </p:grpSpPr>
          <p:sp>
            <p:nvSpPr>
              <p:cNvPr id="928" name="x0"/>
              <p:cNvSpPr txBox="1"/>
              <p:nvPr/>
            </p:nvSpPr>
            <p:spPr>
              <a:xfrm>
                <a:off x="1683173" y="0"/>
                <a:ext cx="268807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0</a:t>
                </a:r>
              </a:p>
            </p:txBody>
          </p:sp>
          <p:sp>
            <p:nvSpPr>
              <p:cNvPr id="929" name="x2"/>
              <p:cNvSpPr txBox="1"/>
              <p:nvPr/>
            </p:nvSpPr>
            <p:spPr>
              <a:xfrm>
                <a:off x="2876408" y="1422682"/>
                <a:ext cx="268808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2</a:t>
                </a:r>
              </a:p>
            </p:txBody>
          </p:sp>
          <p:sp>
            <p:nvSpPr>
              <p:cNvPr id="930" name="x1"/>
              <p:cNvSpPr txBox="1"/>
              <p:nvPr/>
            </p:nvSpPr>
            <p:spPr>
              <a:xfrm>
                <a:off x="350802" y="1423529"/>
                <a:ext cx="268807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1</a:t>
                </a:r>
              </a:p>
            </p:txBody>
          </p:sp>
          <p:sp>
            <p:nvSpPr>
              <p:cNvPr id="931" name="x3"/>
              <p:cNvSpPr txBox="1"/>
              <p:nvPr/>
            </p:nvSpPr>
            <p:spPr>
              <a:xfrm>
                <a:off x="2730499" y="2275275"/>
                <a:ext cx="268808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3</a:t>
                </a:r>
              </a:p>
            </p:txBody>
          </p:sp>
          <p:sp>
            <p:nvSpPr>
              <p:cNvPr id="932" name="x4"/>
              <p:cNvSpPr txBox="1"/>
              <p:nvPr/>
            </p:nvSpPr>
            <p:spPr>
              <a:xfrm>
                <a:off x="1469813" y="2274429"/>
                <a:ext cx="268807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4</a:t>
                </a:r>
              </a:p>
            </p:txBody>
          </p:sp>
          <p:sp>
            <p:nvSpPr>
              <p:cNvPr id="933" name="x5"/>
              <p:cNvSpPr txBox="1"/>
              <p:nvPr/>
            </p:nvSpPr>
            <p:spPr>
              <a:xfrm>
                <a:off x="-1" y="2275840"/>
                <a:ext cx="268808" cy="3385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marL="58702" marR="58702">
                  <a:buClr>
                    <a:srgbClr val="0048AA"/>
                  </a:buClr>
                  <a:defRPr sz="2000">
                    <a:latin typeface="Times"/>
                    <a:ea typeface="Times"/>
                    <a:cs typeface="Times"/>
                    <a:sym typeface="Times"/>
                  </a:defRPr>
                </a:pPr>
                <a:r>
                  <a:rPr i="1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x</a:t>
                </a:r>
                <a:r>
                  <a:rPr baseline="-19300">
                    <a:solidFill>
                      <a:srgbClr val="0048AA"/>
                    </a:solidFill>
                    <a:uFill>
                      <a:solidFill>
                        <a:srgbClr val="0048AA"/>
                      </a:solidFill>
                    </a:uFill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452046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" grpId="0" build="p" bldLvl="5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943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44" name="Sat poly-time reduces to all of…"/>
          <p:cNvSpPr txBox="1"/>
          <p:nvPr/>
        </p:nvSpPr>
        <p:spPr>
          <a:xfrm>
            <a:off x="6007468" y="8123766"/>
            <a:ext cx="6451601" cy="1095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3200" tIns="203200" rIns="203200" bIns="203200">
            <a:spAutoFit/>
          </a:bodyPr>
          <a:lstStyle/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cap="small"/>
              <a:t>Sat</a:t>
            </a:r>
            <a:r>
              <a:t> poly-time reduces to all of</a:t>
            </a:r>
          </a:p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these problems (and many, many more)</a:t>
            </a:r>
          </a:p>
        </p:txBody>
      </p:sp>
      <p:sp>
        <p:nvSpPr>
          <p:cNvPr id="945" name="Implications of Kar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of Karp</a:t>
            </a:r>
          </a:p>
        </p:txBody>
      </p:sp>
      <p:sp>
        <p:nvSpPr>
          <p:cNvPr id="9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cxnSp>
        <p:nvCxnSpPr>
          <p:cNvPr id="947" name="Connection Line"/>
          <p:cNvCxnSpPr>
            <a:cxnSpLocks/>
            <a:stCxn id="966" idx="2"/>
            <a:endCxn id="948" idx="0"/>
          </p:cNvCxnSpPr>
          <p:nvPr/>
        </p:nvCxnSpPr>
        <p:spPr>
          <a:xfrm>
            <a:off x="6624244" y="2389759"/>
            <a:ext cx="14469" cy="1019019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48" name="3-Sat"/>
          <p:cNvSpPr txBox="1"/>
          <p:nvPr/>
        </p:nvSpPr>
        <p:spPr>
          <a:xfrm>
            <a:off x="6116051" y="3408778"/>
            <a:ext cx="1045324" cy="550419"/>
          </a:xfrm>
          <a:prstGeom prst="rect">
            <a:avLst/>
          </a:prstGeom>
          <a:solidFill>
            <a:srgbClr val="BABABA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3-Sat</a:t>
            </a:r>
          </a:p>
        </p:txBody>
      </p:sp>
      <p:sp>
        <p:nvSpPr>
          <p:cNvPr id="949" name="Dir-Ham-Cycle"/>
          <p:cNvSpPr txBox="1"/>
          <p:nvPr/>
        </p:nvSpPr>
        <p:spPr>
          <a:xfrm>
            <a:off x="4023631" y="5331841"/>
            <a:ext cx="2102015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Dir-Ham-Cycle</a:t>
            </a:r>
          </a:p>
        </p:txBody>
      </p:sp>
      <p:cxnSp>
        <p:nvCxnSpPr>
          <p:cNvPr id="950" name="Connection Line"/>
          <p:cNvCxnSpPr>
            <a:cxnSpLocks/>
            <a:stCxn id="948" idx="2"/>
            <a:endCxn id="949" idx="0"/>
          </p:cNvCxnSpPr>
          <p:nvPr/>
        </p:nvCxnSpPr>
        <p:spPr>
          <a:xfrm flipH="1">
            <a:off x="5074639" y="3959197"/>
            <a:ext cx="1564074" cy="13726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1" name="Independent-Set"/>
          <p:cNvSpPr txBox="1"/>
          <p:nvPr/>
        </p:nvSpPr>
        <p:spPr>
          <a:xfrm>
            <a:off x="1000675" y="53318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952" name="Connection Line"/>
          <p:cNvCxnSpPr>
            <a:cxnSpLocks/>
            <a:stCxn id="948" idx="2"/>
            <a:endCxn id="951" idx="0"/>
          </p:cNvCxnSpPr>
          <p:nvPr/>
        </p:nvCxnSpPr>
        <p:spPr>
          <a:xfrm flipH="1">
            <a:off x="2128238" y="3959197"/>
            <a:ext cx="4510475" cy="13726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3" name="Vertex-Cover"/>
          <p:cNvSpPr txBox="1"/>
          <p:nvPr/>
        </p:nvSpPr>
        <p:spPr>
          <a:xfrm>
            <a:off x="1156352" y="68998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cxnSp>
        <p:nvCxnSpPr>
          <p:cNvPr id="954" name="Connection Line"/>
          <p:cNvCxnSpPr>
            <a:cxnSpLocks/>
            <a:stCxn id="951" idx="2"/>
            <a:endCxn id="953" idx="0"/>
          </p:cNvCxnSpPr>
          <p:nvPr/>
        </p:nvCxnSpPr>
        <p:spPr>
          <a:xfrm>
            <a:off x="2128238" y="5882259"/>
            <a:ext cx="5589" cy="10176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5" name="3-Sat poly-time reduces to Independent-Set"/>
          <p:cNvSpPr txBox="1"/>
          <p:nvPr/>
        </p:nvSpPr>
        <p:spPr>
          <a:xfrm rot="20550815">
            <a:off x="3097651" y="3853390"/>
            <a:ext cx="2500383" cy="60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58702" marR="58702"/>
            <a:r>
              <a:rPr cap="small" dirty="0"/>
              <a:t>3-Sat</a:t>
            </a:r>
            <a:r>
              <a:rPr dirty="0"/>
              <a:t> poly-time reduces</a:t>
            </a:r>
            <a:br>
              <a:rPr dirty="0"/>
            </a:br>
            <a:r>
              <a:rPr dirty="0"/>
              <a:t>to </a:t>
            </a:r>
            <a:r>
              <a:rPr cap="small" dirty="0"/>
              <a:t>Independent-Set</a:t>
            </a:r>
          </a:p>
        </p:txBody>
      </p:sp>
      <p:sp>
        <p:nvSpPr>
          <p:cNvPr id="956" name="3-Color"/>
          <p:cNvSpPr txBox="1"/>
          <p:nvPr/>
        </p:nvSpPr>
        <p:spPr>
          <a:xfrm>
            <a:off x="6979277" y="53487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957" name="Connection Line"/>
          <p:cNvCxnSpPr>
            <a:cxnSpLocks/>
            <a:endCxn id="956" idx="0"/>
          </p:cNvCxnSpPr>
          <p:nvPr/>
        </p:nvCxnSpPr>
        <p:spPr>
          <a:xfrm>
            <a:off x="6638713" y="3959197"/>
            <a:ext cx="1178765" cy="138957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58" name="Ham-Cycle"/>
          <p:cNvSpPr txBox="1"/>
          <p:nvPr/>
        </p:nvSpPr>
        <p:spPr>
          <a:xfrm>
            <a:off x="4247866" y="6924703"/>
            <a:ext cx="1642072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Ham-Cycle</a:t>
            </a:r>
          </a:p>
        </p:txBody>
      </p:sp>
      <p:cxnSp>
        <p:nvCxnSpPr>
          <p:cNvPr id="959" name="Connection Line"/>
          <p:cNvCxnSpPr>
            <a:cxnSpLocks/>
            <a:endCxn id="958" idx="0"/>
          </p:cNvCxnSpPr>
          <p:nvPr/>
        </p:nvCxnSpPr>
        <p:spPr>
          <a:xfrm flipH="1">
            <a:off x="5068902" y="5908224"/>
            <a:ext cx="5737" cy="1016479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0" name="Subset-Sum"/>
          <p:cNvSpPr txBox="1"/>
          <p:nvPr/>
        </p:nvSpPr>
        <p:spPr>
          <a:xfrm>
            <a:off x="9969436" y="53578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Subset-Sum</a:t>
            </a:r>
          </a:p>
        </p:txBody>
      </p:sp>
      <p:cxnSp>
        <p:nvCxnSpPr>
          <p:cNvPr id="961" name="Connection Line"/>
          <p:cNvCxnSpPr>
            <a:cxnSpLocks/>
            <a:endCxn id="960" idx="0"/>
          </p:cNvCxnSpPr>
          <p:nvPr/>
        </p:nvCxnSpPr>
        <p:spPr>
          <a:xfrm>
            <a:off x="6638713" y="3959197"/>
            <a:ext cx="4238774" cy="13986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2" name="Knapsack"/>
          <p:cNvSpPr txBox="1"/>
          <p:nvPr/>
        </p:nvSpPr>
        <p:spPr>
          <a:xfrm>
            <a:off x="10133336" y="69156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963" name="Connection Line"/>
          <p:cNvCxnSpPr>
            <a:cxnSpLocks/>
            <a:stCxn id="960" idx="2"/>
            <a:endCxn id="962" idx="0"/>
          </p:cNvCxnSpPr>
          <p:nvPr/>
        </p:nvCxnSpPr>
        <p:spPr>
          <a:xfrm flipH="1">
            <a:off x="10877486" y="5908224"/>
            <a:ext cx="1" cy="100744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4" name="Set-Cover"/>
          <p:cNvSpPr txBox="1"/>
          <p:nvPr/>
        </p:nvSpPr>
        <p:spPr>
          <a:xfrm>
            <a:off x="1343552" y="85119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cxnSp>
        <p:nvCxnSpPr>
          <p:cNvPr id="965" name="Connection Line"/>
          <p:cNvCxnSpPr>
            <a:cxnSpLocks/>
            <a:stCxn id="953" idx="2"/>
            <a:endCxn id="964" idx="0"/>
          </p:cNvCxnSpPr>
          <p:nvPr/>
        </p:nvCxnSpPr>
        <p:spPr>
          <a:xfrm flipH="1">
            <a:off x="2123440" y="7450286"/>
            <a:ext cx="10387" cy="1061635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tailEnd type="stealth"/>
          </a:ln>
        </p:spPr>
      </p:cxnSp>
      <p:sp>
        <p:nvSpPr>
          <p:cNvPr id="966" name="Sat"/>
          <p:cNvSpPr txBox="1"/>
          <p:nvPr/>
        </p:nvSpPr>
        <p:spPr>
          <a:xfrm>
            <a:off x="5633643" y="1839341"/>
            <a:ext cx="1981201" cy="550418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t>Sat</a:t>
            </a:r>
          </a:p>
        </p:txBody>
      </p:sp>
      <p:pic>
        <p:nvPicPr>
          <p:cNvPr id="967" name="karp.png" descr="karp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71577" y="1516944"/>
            <a:ext cx="1117601" cy="1714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30" y="0"/>
                </a:moveTo>
                <a:cubicBezTo>
                  <a:pt x="4011" y="0"/>
                  <a:pt x="3189" y="1"/>
                  <a:pt x="2324" y="180"/>
                </a:cubicBezTo>
                <a:cubicBezTo>
                  <a:pt x="1372" y="406"/>
                  <a:pt x="623" y="894"/>
                  <a:pt x="276" y="1515"/>
                </a:cubicBezTo>
                <a:cubicBezTo>
                  <a:pt x="0" y="2082"/>
                  <a:pt x="0" y="2618"/>
                  <a:pt x="0" y="3670"/>
                </a:cubicBezTo>
                <a:lnTo>
                  <a:pt x="0" y="17915"/>
                </a:lnTo>
                <a:cubicBezTo>
                  <a:pt x="0" y="18983"/>
                  <a:pt x="0" y="19518"/>
                  <a:pt x="276" y="20085"/>
                </a:cubicBezTo>
                <a:cubicBezTo>
                  <a:pt x="623" y="20706"/>
                  <a:pt x="1372" y="21194"/>
                  <a:pt x="2324" y="21420"/>
                </a:cubicBezTo>
                <a:cubicBezTo>
                  <a:pt x="3194" y="21600"/>
                  <a:pt x="4017" y="21600"/>
                  <a:pt x="5630" y="21600"/>
                </a:cubicBezTo>
                <a:lnTo>
                  <a:pt x="15947" y="21600"/>
                </a:lnTo>
                <a:cubicBezTo>
                  <a:pt x="17586" y="21600"/>
                  <a:pt x="18406" y="21600"/>
                  <a:pt x="19276" y="21420"/>
                </a:cubicBezTo>
                <a:cubicBezTo>
                  <a:pt x="20228" y="21194"/>
                  <a:pt x="20977" y="20706"/>
                  <a:pt x="21324" y="20085"/>
                </a:cubicBezTo>
                <a:cubicBezTo>
                  <a:pt x="21600" y="19518"/>
                  <a:pt x="21600" y="18982"/>
                  <a:pt x="21600" y="17930"/>
                </a:cubicBezTo>
                <a:lnTo>
                  <a:pt x="21600" y="3685"/>
                </a:lnTo>
                <a:cubicBezTo>
                  <a:pt x="21600" y="2617"/>
                  <a:pt x="21600" y="2082"/>
                  <a:pt x="21324" y="1515"/>
                </a:cubicBezTo>
                <a:cubicBezTo>
                  <a:pt x="20977" y="894"/>
                  <a:pt x="20228" y="406"/>
                  <a:pt x="19276" y="180"/>
                </a:cubicBezTo>
                <a:cubicBezTo>
                  <a:pt x="18406" y="0"/>
                  <a:pt x="17583" y="0"/>
                  <a:pt x="15970" y="0"/>
                </a:cubicBezTo>
                <a:lnTo>
                  <a:pt x="5630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82880965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1" name="Implications of Cook–Lev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of Cook–Levin</a:t>
            </a:r>
          </a:p>
        </p:txBody>
      </p:sp>
      <p:sp>
        <p:nvSpPr>
          <p:cNvPr id="9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sp>
        <p:nvSpPr>
          <p:cNvPr id="973" name="3-Sat"/>
          <p:cNvSpPr txBox="1"/>
          <p:nvPr/>
        </p:nvSpPr>
        <p:spPr>
          <a:xfrm>
            <a:off x="6116051" y="3408778"/>
            <a:ext cx="1045324" cy="550419"/>
          </a:xfrm>
          <a:prstGeom prst="rect">
            <a:avLst/>
          </a:prstGeom>
          <a:solidFill>
            <a:srgbClr val="BABABA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3-Sat</a:t>
            </a:r>
          </a:p>
        </p:txBody>
      </p:sp>
      <p:cxnSp>
        <p:nvCxnSpPr>
          <p:cNvPr id="974" name="Connection Line"/>
          <p:cNvCxnSpPr>
            <a:cxnSpLocks/>
            <a:stCxn id="989" idx="2"/>
            <a:endCxn id="975" idx="0"/>
          </p:cNvCxnSpPr>
          <p:nvPr/>
        </p:nvCxnSpPr>
        <p:spPr>
          <a:xfrm flipH="1">
            <a:off x="5074639" y="2389759"/>
            <a:ext cx="1549605" cy="2942082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75" name="Dir-Ham-Cycle"/>
          <p:cNvSpPr txBox="1"/>
          <p:nvPr/>
        </p:nvSpPr>
        <p:spPr>
          <a:xfrm>
            <a:off x="4023631" y="5331841"/>
            <a:ext cx="2102015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Dir-Ham-Cycle</a:t>
            </a:r>
          </a:p>
        </p:txBody>
      </p:sp>
      <p:cxnSp>
        <p:nvCxnSpPr>
          <p:cNvPr id="976" name="Connection Line"/>
          <p:cNvCxnSpPr>
            <a:cxnSpLocks/>
            <a:stCxn id="989" idx="2"/>
            <a:endCxn id="977" idx="0"/>
          </p:cNvCxnSpPr>
          <p:nvPr/>
        </p:nvCxnSpPr>
        <p:spPr>
          <a:xfrm flipH="1">
            <a:off x="2128238" y="2389759"/>
            <a:ext cx="4496006" cy="2942082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77" name="Independent-Set"/>
          <p:cNvSpPr txBox="1"/>
          <p:nvPr/>
        </p:nvSpPr>
        <p:spPr>
          <a:xfrm>
            <a:off x="1000675" y="53318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978" name="Connection Line"/>
          <p:cNvCxnSpPr>
            <a:cxnSpLocks/>
            <a:endCxn id="979" idx="0"/>
          </p:cNvCxnSpPr>
          <p:nvPr/>
        </p:nvCxnSpPr>
        <p:spPr>
          <a:xfrm flipH="1">
            <a:off x="2133827" y="2389759"/>
            <a:ext cx="4504887" cy="45101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79" name="Vertex-Cover"/>
          <p:cNvSpPr txBox="1"/>
          <p:nvPr/>
        </p:nvSpPr>
        <p:spPr>
          <a:xfrm>
            <a:off x="1156352" y="68998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sp>
        <p:nvSpPr>
          <p:cNvPr id="980" name="Independent-Set poly-time reduces to Circuit-Sat"/>
          <p:cNvSpPr txBox="1"/>
          <p:nvPr/>
        </p:nvSpPr>
        <p:spPr>
          <a:xfrm rot="19740164">
            <a:off x="2098703" y="3081540"/>
            <a:ext cx="2884663" cy="925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58702" marR="58702"/>
            <a:r>
              <a:rPr cap="small" dirty="0"/>
              <a:t>Independent-Set</a:t>
            </a:r>
            <a:br>
              <a:rPr dirty="0"/>
            </a:br>
            <a:r>
              <a:rPr dirty="0"/>
              <a:t>poly-time reduces</a:t>
            </a:r>
            <a:br>
              <a:rPr dirty="0"/>
            </a:br>
            <a:r>
              <a:rPr dirty="0"/>
              <a:t>to </a:t>
            </a:r>
            <a:r>
              <a:rPr cap="small" dirty="0"/>
              <a:t>Circuit-Sat</a:t>
            </a:r>
          </a:p>
        </p:txBody>
      </p:sp>
      <p:sp>
        <p:nvSpPr>
          <p:cNvPr id="981" name="3-Color"/>
          <p:cNvSpPr txBox="1"/>
          <p:nvPr/>
        </p:nvSpPr>
        <p:spPr>
          <a:xfrm>
            <a:off x="6979277" y="53487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982" name="Connection Line"/>
          <p:cNvCxnSpPr>
            <a:cxnSpLocks/>
            <a:endCxn id="983" idx="0"/>
          </p:cNvCxnSpPr>
          <p:nvPr/>
        </p:nvCxnSpPr>
        <p:spPr>
          <a:xfrm flipH="1">
            <a:off x="5068902" y="2389759"/>
            <a:ext cx="1569812" cy="45349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83" name="Ham-Cycle"/>
          <p:cNvSpPr txBox="1"/>
          <p:nvPr/>
        </p:nvSpPr>
        <p:spPr>
          <a:xfrm>
            <a:off x="4247866" y="6924703"/>
            <a:ext cx="1642072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Ham-Cycle</a:t>
            </a:r>
          </a:p>
        </p:txBody>
      </p:sp>
      <p:cxnSp>
        <p:nvCxnSpPr>
          <p:cNvPr id="984" name="Connection Line"/>
          <p:cNvCxnSpPr>
            <a:cxnSpLocks/>
            <a:stCxn id="989" idx="2"/>
            <a:endCxn id="985" idx="0"/>
          </p:cNvCxnSpPr>
          <p:nvPr/>
        </p:nvCxnSpPr>
        <p:spPr>
          <a:xfrm>
            <a:off x="6624244" y="2389759"/>
            <a:ext cx="4253243" cy="2968046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85" name="Subset-Sum"/>
          <p:cNvSpPr txBox="1"/>
          <p:nvPr/>
        </p:nvSpPr>
        <p:spPr>
          <a:xfrm>
            <a:off x="9969436" y="53578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Subset-Sum</a:t>
            </a:r>
          </a:p>
        </p:txBody>
      </p:sp>
      <p:sp>
        <p:nvSpPr>
          <p:cNvPr id="986" name="Knapsack"/>
          <p:cNvSpPr txBox="1"/>
          <p:nvPr/>
        </p:nvSpPr>
        <p:spPr>
          <a:xfrm>
            <a:off x="10133336" y="69156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987" name="Connection Line"/>
          <p:cNvCxnSpPr>
            <a:cxnSpLocks/>
            <a:stCxn id="989" idx="2"/>
            <a:endCxn id="988" idx="0"/>
          </p:cNvCxnSpPr>
          <p:nvPr/>
        </p:nvCxnSpPr>
        <p:spPr>
          <a:xfrm flipH="1">
            <a:off x="2123440" y="2389759"/>
            <a:ext cx="4500804" cy="6122162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sp>
        <p:nvSpPr>
          <p:cNvPr id="988" name="Set-Cover"/>
          <p:cNvSpPr txBox="1"/>
          <p:nvPr/>
        </p:nvSpPr>
        <p:spPr>
          <a:xfrm>
            <a:off x="1343552" y="85119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sp>
        <p:nvSpPr>
          <p:cNvPr id="989" name="Sat"/>
          <p:cNvSpPr txBox="1"/>
          <p:nvPr/>
        </p:nvSpPr>
        <p:spPr>
          <a:xfrm>
            <a:off x="5633643" y="1839341"/>
            <a:ext cx="1981201" cy="550418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t>Sat</a:t>
            </a:r>
          </a:p>
        </p:txBody>
      </p:sp>
      <p:sp>
        <p:nvSpPr>
          <p:cNvPr id="990" name="All of these problems (and many, many more)…"/>
          <p:cNvSpPr txBox="1"/>
          <p:nvPr/>
        </p:nvSpPr>
        <p:spPr>
          <a:xfrm>
            <a:off x="6007468" y="8123766"/>
            <a:ext cx="6451601" cy="1095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3200" tIns="203200" rIns="203200" bIns="203200">
            <a:spAutoFit/>
          </a:bodyPr>
          <a:lstStyle/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All of these problems (and many, many more)</a:t>
            </a:r>
          </a:p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poly-time reduce to </a:t>
            </a:r>
            <a:r>
              <a:rPr cap="small"/>
              <a:t>Sat</a:t>
            </a:r>
            <a:r>
              <a:t>.</a:t>
            </a:r>
          </a:p>
        </p:txBody>
      </p:sp>
      <p:pic>
        <p:nvPicPr>
          <p:cNvPr id="991" name="image39.jpg" descr="image39.jpg"/>
          <p:cNvPicPr>
            <a:picLocks/>
          </p:cNvPicPr>
          <p:nvPr/>
        </p:nvPicPr>
        <p:blipFill>
          <a:blip r:embed="rId2"/>
          <a:srcRect r="7" b="16322"/>
          <a:stretch>
            <a:fillRect/>
          </a:stretch>
        </p:blipFill>
        <p:spPr>
          <a:xfrm>
            <a:off x="8446299" y="1520331"/>
            <a:ext cx="1096170" cy="1720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40" y="0"/>
                </a:moveTo>
                <a:cubicBezTo>
                  <a:pt x="4089" y="0"/>
                  <a:pt x="3252" y="1"/>
                  <a:pt x="2370" y="179"/>
                </a:cubicBezTo>
                <a:cubicBezTo>
                  <a:pt x="1399" y="405"/>
                  <a:pt x="635" y="891"/>
                  <a:pt x="282" y="1510"/>
                </a:cubicBezTo>
                <a:cubicBezTo>
                  <a:pt x="0" y="2076"/>
                  <a:pt x="0" y="2610"/>
                  <a:pt x="0" y="3658"/>
                </a:cubicBezTo>
                <a:lnTo>
                  <a:pt x="0" y="17927"/>
                </a:lnTo>
                <a:cubicBezTo>
                  <a:pt x="0" y="18992"/>
                  <a:pt x="0" y="19524"/>
                  <a:pt x="282" y="20090"/>
                </a:cubicBezTo>
                <a:cubicBezTo>
                  <a:pt x="635" y="20709"/>
                  <a:pt x="1399" y="21195"/>
                  <a:pt x="2370" y="21421"/>
                </a:cubicBezTo>
                <a:cubicBezTo>
                  <a:pt x="3257" y="21600"/>
                  <a:pt x="4095" y="21600"/>
                  <a:pt x="5740" y="21600"/>
                </a:cubicBezTo>
                <a:lnTo>
                  <a:pt x="15836" y="21600"/>
                </a:lnTo>
                <a:cubicBezTo>
                  <a:pt x="17507" y="21600"/>
                  <a:pt x="18343" y="21600"/>
                  <a:pt x="19230" y="21421"/>
                </a:cubicBezTo>
                <a:cubicBezTo>
                  <a:pt x="20201" y="21195"/>
                  <a:pt x="20965" y="20709"/>
                  <a:pt x="21318" y="20090"/>
                </a:cubicBezTo>
                <a:cubicBezTo>
                  <a:pt x="21600" y="19524"/>
                  <a:pt x="21600" y="18990"/>
                  <a:pt x="21600" y="17942"/>
                </a:cubicBezTo>
                <a:lnTo>
                  <a:pt x="21600" y="3673"/>
                </a:lnTo>
                <a:cubicBezTo>
                  <a:pt x="21600" y="2608"/>
                  <a:pt x="21600" y="2076"/>
                  <a:pt x="21318" y="1510"/>
                </a:cubicBezTo>
                <a:cubicBezTo>
                  <a:pt x="20965" y="891"/>
                  <a:pt x="20201" y="405"/>
                  <a:pt x="19230" y="179"/>
                </a:cubicBezTo>
                <a:cubicBezTo>
                  <a:pt x="18343" y="0"/>
                  <a:pt x="17505" y="0"/>
                  <a:pt x="15860" y="0"/>
                </a:cubicBezTo>
                <a:lnTo>
                  <a:pt x="574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992" name="image40.jpg" descr="image40.jpg"/>
          <p:cNvPicPr>
            <a:picLocks/>
          </p:cNvPicPr>
          <p:nvPr/>
        </p:nvPicPr>
        <p:blipFill>
          <a:blip r:embed="rId3"/>
          <a:srcRect l="17516" r="32139" b="15315"/>
          <a:stretch>
            <a:fillRect/>
          </a:stretch>
        </p:blipFill>
        <p:spPr>
          <a:xfrm>
            <a:off x="9777015" y="1511300"/>
            <a:ext cx="1070770" cy="1720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76" y="0"/>
                </a:moveTo>
                <a:cubicBezTo>
                  <a:pt x="4186" y="0"/>
                  <a:pt x="3329" y="1"/>
                  <a:pt x="2426" y="179"/>
                </a:cubicBezTo>
                <a:cubicBezTo>
                  <a:pt x="1432" y="404"/>
                  <a:pt x="650" y="891"/>
                  <a:pt x="288" y="1509"/>
                </a:cubicBezTo>
                <a:cubicBezTo>
                  <a:pt x="0" y="2075"/>
                  <a:pt x="0" y="2609"/>
                  <a:pt x="0" y="3656"/>
                </a:cubicBezTo>
                <a:lnTo>
                  <a:pt x="0" y="17929"/>
                </a:lnTo>
                <a:cubicBezTo>
                  <a:pt x="0" y="18993"/>
                  <a:pt x="0" y="19520"/>
                  <a:pt x="288" y="20086"/>
                </a:cubicBezTo>
                <a:cubicBezTo>
                  <a:pt x="650" y="20704"/>
                  <a:pt x="1432" y="21196"/>
                  <a:pt x="2426" y="21421"/>
                </a:cubicBezTo>
                <a:cubicBezTo>
                  <a:pt x="3334" y="21600"/>
                  <a:pt x="4192" y="21600"/>
                  <a:pt x="5876" y="21600"/>
                </a:cubicBezTo>
                <a:lnTo>
                  <a:pt x="15700" y="21600"/>
                </a:lnTo>
                <a:cubicBezTo>
                  <a:pt x="17410" y="21600"/>
                  <a:pt x="18266" y="21600"/>
                  <a:pt x="19174" y="21421"/>
                </a:cubicBezTo>
                <a:cubicBezTo>
                  <a:pt x="20168" y="21196"/>
                  <a:pt x="20950" y="20704"/>
                  <a:pt x="21312" y="20086"/>
                </a:cubicBezTo>
                <a:cubicBezTo>
                  <a:pt x="21600" y="19520"/>
                  <a:pt x="21600" y="18991"/>
                  <a:pt x="21600" y="17944"/>
                </a:cubicBezTo>
                <a:lnTo>
                  <a:pt x="21600" y="3671"/>
                </a:lnTo>
                <a:cubicBezTo>
                  <a:pt x="21600" y="2607"/>
                  <a:pt x="21600" y="2075"/>
                  <a:pt x="21312" y="1509"/>
                </a:cubicBezTo>
                <a:cubicBezTo>
                  <a:pt x="20950" y="891"/>
                  <a:pt x="20168" y="404"/>
                  <a:pt x="19174" y="179"/>
                </a:cubicBezTo>
                <a:cubicBezTo>
                  <a:pt x="18266" y="0"/>
                  <a:pt x="17408" y="0"/>
                  <a:pt x="15724" y="0"/>
                </a:cubicBezTo>
                <a:lnTo>
                  <a:pt x="5876" y="0"/>
                </a:lnTo>
                <a:close/>
              </a:path>
            </a:pathLst>
          </a:custGeom>
          <a:ln w="12700"/>
        </p:spPr>
      </p:pic>
      <p:cxnSp>
        <p:nvCxnSpPr>
          <p:cNvPr id="993" name="Connection Line"/>
          <p:cNvCxnSpPr>
            <a:cxnSpLocks/>
            <a:stCxn id="989" idx="2"/>
            <a:endCxn id="973" idx="0"/>
          </p:cNvCxnSpPr>
          <p:nvPr/>
        </p:nvCxnSpPr>
        <p:spPr>
          <a:xfrm>
            <a:off x="6624244" y="2389759"/>
            <a:ext cx="14469" cy="1019019"/>
          </a:xfrm>
          <a:prstGeom prst="straightConnector1">
            <a:avLst/>
          </a:prstGeom>
          <a:ln w="76200">
            <a:solidFill>
              <a:srgbClr val="0048AA">
                <a:alpha val="50000"/>
              </a:srgbClr>
            </a:solidFill>
            <a:miter lim="400000"/>
            <a:headEnd type="stealth"/>
          </a:ln>
        </p:spPr>
      </p:cxnSp>
      <p:cxnSp>
        <p:nvCxnSpPr>
          <p:cNvPr id="994" name="Connection Line"/>
          <p:cNvCxnSpPr>
            <a:cxnSpLocks/>
            <a:endCxn id="981" idx="0"/>
          </p:cNvCxnSpPr>
          <p:nvPr/>
        </p:nvCxnSpPr>
        <p:spPr>
          <a:xfrm>
            <a:off x="6638713" y="2389759"/>
            <a:ext cx="1178765" cy="2959015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  <p:cxnSp>
        <p:nvCxnSpPr>
          <p:cNvPr id="995" name="Connection Line"/>
          <p:cNvCxnSpPr>
            <a:cxnSpLocks/>
            <a:stCxn id="989" idx="2"/>
            <a:endCxn id="986" idx="0"/>
          </p:cNvCxnSpPr>
          <p:nvPr/>
        </p:nvCxnSpPr>
        <p:spPr>
          <a:xfrm>
            <a:off x="6624244" y="2389759"/>
            <a:ext cx="4253242" cy="4525913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</a:ln>
        </p:spPr>
      </p:cxnSp>
    </p:spTree>
    <p:extLst>
      <p:ext uri="{BB962C8B-B14F-4D97-AF65-F5344CB8AC3E}">
        <p14:creationId xmlns:p14="http://schemas.microsoft.com/office/powerpoint/2010/main" val="2249116549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98" name="Implications of Karp + Cook–Lev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 of Karp + Cook–Levin</a:t>
            </a:r>
          </a:p>
        </p:txBody>
      </p:sp>
      <p:sp>
        <p:nvSpPr>
          <p:cNvPr id="99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cxnSp>
        <p:nvCxnSpPr>
          <p:cNvPr id="1001" name="Connection Line"/>
          <p:cNvCxnSpPr>
            <a:cxnSpLocks/>
            <a:endCxn id="1002" idx="0"/>
          </p:cNvCxnSpPr>
          <p:nvPr/>
        </p:nvCxnSpPr>
        <p:spPr>
          <a:xfrm>
            <a:off x="6638713" y="2213811"/>
            <a:ext cx="0" cy="119496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2" name="3-Sat"/>
          <p:cNvSpPr txBox="1"/>
          <p:nvPr/>
        </p:nvSpPr>
        <p:spPr>
          <a:xfrm>
            <a:off x="6116051" y="3408778"/>
            <a:ext cx="1045324" cy="550419"/>
          </a:xfrm>
          <a:prstGeom prst="rect">
            <a:avLst/>
          </a:prstGeom>
          <a:solidFill>
            <a:srgbClr val="BABABA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3-Sat</a:t>
            </a:r>
          </a:p>
        </p:txBody>
      </p:sp>
      <p:sp>
        <p:nvSpPr>
          <p:cNvPr id="1003" name="Dir-Ham-Cycle"/>
          <p:cNvSpPr txBox="1"/>
          <p:nvPr/>
        </p:nvSpPr>
        <p:spPr>
          <a:xfrm>
            <a:off x="4023631" y="5331841"/>
            <a:ext cx="2102015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Dir-Ham-Cycle</a:t>
            </a:r>
          </a:p>
        </p:txBody>
      </p:sp>
      <p:cxnSp>
        <p:nvCxnSpPr>
          <p:cNvPr id="1004" name="Connection Line"/>
          <p:cNvCxnSpPr>
            <a:cxnSpLocks/>
            <a:endCxn id="1003" idx="0"/>
          </p:cNvCxnSpPr>
          <p:nvPr/>
        </p:nvCxnSpPr>
        <p:spPr>
          <a:xfrm flipH="1">
            <a:off x="5074639" y="3959197"/>
            <a:ext cx="1564074" cy="13726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5" name="Independent-Set"/>
          <p:cNvSpPr txBox="1"/>
          <p:nvPr/>
        </p:nvSpPr>
        <p:spPr>
          <a:xfrm>
            <a:off x="1000675" y="5331841"/>
            <a:ext cx="2255126" cy="550418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Independent-Set</a:t>
            </a:r>
          </a:p>
        </p:txBody>
      </p:sp>
      <p:cxnSp>
        <p:nvCxnSpPr>
          <p:cNvPr id="1006" name="Connection Line"/>
          <p:cNvCxnSpPr>
            <a:cxnSpLocks/>
            <a:stCxn id="1002" idx="1"/>
            <a:endCxn id="1005" idx="0"/>
          </p:cNvCxnSpPr>
          <p:nvPr/>
        </p:nvCxnSpPr>
        <p:spPr>
          <a:xfrm flipH="1">
            <a:off x="2128238" y="3683988"/>
            <a:ext cx="3987813" cy="1647853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7" name="Vertex-Cover"/>
          <p:cNvSpPr txBox="1"/>
          <p:nvPr/>
        </p:nvSpPr>
        <p:spPr>
          <a:xfrm>
            <a:off x="1156352" y="6899867"/>
            <a:ext cx="1954949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Vertex-Cover</a:t>
            </a:r>
          </a:p>
        </p:txBody>
      </p:sp>
      <p:cxnSp>
        <p:nvCxnSpPr>
          <p:cNvPr id="1008" name="Connection Line"/>
          <p:cNvCxnSpPr>
            <a:cxnSpLocks/>
            <a:stCxn id="1005" idx="2"/>
            <a:endCxn id="1007" idx="0"/>
          </p:cNvCxnSpPr>
          <p:nvPr/>
        </p:nvCxnSpPr>
        <p:spPr>
          <a:xfrm>
            <a:off x="2128238" y="5882259"/>
            <a:ext cx="5589" cy="101760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09" name="3-Sat and Independent-Set poly-time reduce to one another"/>
          <p:cNvSpPr txBox="1"/>
          <p:nvPr/>
        </p:nvSpPr>
        <p:spPr>
          <a:xfrm rot="20186773">
            <a:off x="2193396" y="3477328"/>
            <a:ext cx="3064722" cy="704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8702" marR="58702"/>
            <a:r>
              <a:rPr cap="small" dirty="0"/>
              <a:t>3-Sat</a:t>
            </a:r>
            <a:r>
              <a:rPr dirty="0"/>
              <a:t> and </a:t>
            </a:r>
            <a:r>
              <a:rPr cap="small" dirty="0"/>
              <a:t>Independent-Set</a:t>
            </a:r>
            <a:br>
              <a:rPr dirty="0"/>
            </a:br>
            <a:r>
              <a:rPr dirty="0"/>
              <a:t>poly-time reduce to</a:t>
            </a:r>
            <a:br>
              <a:rPr dirty="0"/>
            </a:br>
            <a:r>
              <a:rPr dirty="0"/>
              <a:t>one another</a:t>
            </a:r>
          </a:p>
        </p:txBody>
      </p:sp>
      <p:sp>
        <p:nvSpPr>
          <p:cNvPr id="1010" name="3-Color"/>
          <p:cNvSpPr txBox="1"/>
          <p:nvPr/>
        </p:nvSpPr>
        <p:spPr>
          <a:xfrm>
            <a:off x="6979277" y="5348774"/>
            <a:ext cx="16764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3-Color</a:t>
            </a:r>
          </a:p>
        </p:txBody>
      </p:sp>
      <p:cxnSp>
        <p:nvCxnSpPr>
          <p:cNvPr id="1011" name="Connection Line"/>
          <p:cNvCxnSpPr>
            <a:cxnSpLocks/>
            <a:stCxn id="1002" idx="2"/>
            <a:endCxn id="1010" idx="0"/>
          </p:cNvCxnSpPr>
          <p:nvPr/>
        </p:nvCxnSpPr>
        <p:spPr>
          <a:xfrm>
            <a:off x="6638713" y="3959197"/>
            <a:ext cx="1178765" cy="138957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2" name="Ham-Cycle"/>
          <p:cNvSpPr txBox="1"/>
          <p:nvPr/>
        </p:nvSpPr>
        <p:spPr>
          <a:xfrm>
            <a:off x="4247866" y="6924703"/>
            <a:ext cx="1642072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Ham-Cycle</a:t>
            </a:r>
          </a:p>
        </p:txBody>
      </p:sp>
      <p:cxnSp>
        <p:nvCxnSpPr>
          <p:cNvPr id="1013" name="Connection Line"/>
          <p:cNvCxnSpPr>
            <a:cxnSpLocks/>
            <a:stCxn id="1003" idx="2"/>
            <a:endCxn id="1012" idx="0"/>
          </p:cNvCxnSpPr>
          <p:nvPr/>
        </p:nvCxnSpPr>
        <p:spPr>
          <a:xfrm flipH="1">
            <a:off x="5068902" y="5882259"/>
            <a:ext cx="5737" cy="1042444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4" name="Subset-Sum"/>
          <p:cNvSpPr txBox="1"/>
          <p:nvPr/>
        </p:nvSpPr>
        <p:spPr>
          <a:xfrm>
            <a:off x="9969436" y="5357805"/>
            <a:ext cx="1816101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Subset-Sum</a:t>
            </a:r>
          </a:p>
        </p:txBody>
      </p:sp>
      <p:cxnSp>
        <p:nvCxnSpPr>
          <p:cNvPr id="1015" name="Connection Line"/>
          <p:cNvCxnSpPr>
            <a:cxnSpLocks/>
            <a:stCxn id="1002" idx="3"/>
            <a:endCxn id="1014" idx="0"/>
          </p:cNvCxnSpPr>
          <p:nvPr/>
        </p:nvCxnSpPr>
        <p:spPr>
          <a:xfrm>
            <a:off x="7161375" y="3683988"/>
            <a:ext cx="3716112" cy="1673817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6" name="Knapsack"/>
          <p:cNvSpPr txBox="1"/>
          <p:nvPr/>
        </p:nvSpPr>
        <p:spPr>
          <a:xfrm>
            <a:off x="10133336" y="6915672"/>
            <a:ext cx="1488300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Knapsack</a:t>
            </a:r>
          </a:p>
        </p:txBody>
      </p:sp>
      <p:cxnSp>
        <p:nvCxnSpPr>
          <p:cNvPr id="1017" name="Connection Line"/>
          <p:cNvCxnSpPr>
            <a:cxnSpLocks/>
            <a:stCxn id="1014" idx="2"/>
            <a:endCxn id="1016" idx="0"/>
          </p:cNvCxnSpPr>
          <p:nvPr/>
        </p:nvCxnSpPr>
        <p:spPr>
          <a:xfrm flipH="1">
            <a:off x="10877486" y="5908224"/>
            <a:ext cx="1" cy="1007448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18" name="Set-Cover"/>
          <p:cNvSpPr txBox="1"/>
          <p:nvPr/>
        </p:nvSpPr>
        <p:spPr>
          <a:xfrm>
            <a:off x="1343552" y="8511921"/>
            <a:ext cx="1559776" cy="550419"/>
          </a:xfrm>
          <a:prstGeom prst="rect">
            <a:avLst/>
          </a:prstGeom>
          <a:solidFill>
            <a:srgbClr val="CBCBC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000000"/>
                </a:solidFill>
              </a:defRPr>
            </a:lvl1pPr>
          </a:lstStyle>
          <a:p>
            <a:r>
              <a:t>Set-Cover</a:t>
            </a:r>
          </a:p>
        </p:txBody>
      </p:sp>
      <p:cxnSp>
        <p:nvCxnSpPr>
          <p:cNvPr id="1019" name="Connection Line"/>
          <p:cNvCxnSpPr>
            <a:cxnSpLocks/>
            <a:stCxn id="1007" idx="2"/>
            <a:endCxn id="1018" idx="0"/>
          </p:cNvCxnSpPr>
          <p:nvPr/>
        </p:nvCxnSpPr>
        <p:spPr>
          <a:xfrm flipH="1">
            <a:off x="2123440" y="7450286"/>
            <a:ext cx="10387" cy="1061635"/>
          </a:xfrm>
          <a:prstGeom prst="straightConnector1">
            <a:avLst/>
          </a:prstGeom>
          <a:ln w="76200">
            <a:solidFill>
              <a:srgbClr val="0048AA"/>
            </a:solidFill>
            <a:miter lim="400000"/>
            <a:headEnd type="stealth"/>
            <a:tailEnd type="stealth"/>
          </a:ln>
        </p:spPr>
      </p:cxnSp>
      <p:sp>
        <p:nvSpPr>
          <p:cNvPr id="1020" name="Sat"/>
          <p:cNvSpPr txBox="1"/>
          <p:nvPr/>
        </p:nvSpPr>
        <p:spPr>
          <a:xfrm>
            <a:off x="5633643" y="1839341"/>
            <a:ext cx="1981201" cy="550418"/>
          </a:xfrm>
          <a:prstGeom prst="rect">
            <a:avLst/>
          </a:prstGeom>
          <a:solidFill>
            <a:srgbClr val="8D312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>
            <a:lvl1pPr marL="78751" marR="78751">
              <a:lnSpc>
                <a:spcPct val="100000"/>
              </a:lnSpc>
              <a:defRPr sz="2000" cap="small">
                <a:solidFill>
                  <a:srgbClr val="FFFFFF"/>
                </a:solidFill>
              </a:defRPr>
            </a:lvl1pPr>
          </a:lstStyle>
          <a:p>
            <a:r>
              <a:rPr dirty="0"/>
              <a:t>Sat</a:t>
            </a:r>
          </a:p>
        </p:txBody>
      </p:sp>
      <p:pic>
        <p:nvPicPr>
          <p:cNvPr id="1021" name="karp.png" descr="karp.png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71577" y="1516944"/>
            <a:ext cx="1117601" cy="1714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30" y="0"/>
                </a:moveTo>
                <a:cubicBezTo>
                  <a:pt x="4011" y="0"/>
                  <a:pt x="3189" y="1"/>
                  <a:pt x="2324" y="180"/>
                </a:cubicBezTo>
                <a:cubicBezTo>
                  <a:pt x="1372" y="406"/>
                  <a:pt x="623" y="894"/>
                  <a:pt x="276" y="1515"/>
                </a:cubicBezTo>
                <a:cubicBezTo>
                  <a:pt x="0" y="2082"/>
                  <a:pt x="0" y="2618"/>
                  <a:pt x="0" y="3670"/>
                </a:cubicBezTo>
                <a:lnTo>
                  <a:pt x="0" y="17915"/>
                </a:lnTo>
                <a:cubicBezTo>
                  <a:pt x="0" y="18983"/>
                  <a:pt x="0" y="19518"/>
                  <a:pt x="276" y="20085"/>
                </a:cubicBezTo>
                <a:cubicBezTo>
                  <a:pt x="623" y="20706"/>
                  <a:pt x="1372" y="21194"/>
                  <a:pt x="2324" y="21420"/>
                </a:cubicBezTo>
                <a:cubicBezTo>
                  <a:pt x="3194" y="21600"/>
                  <a:pt x="4017" y="21600"/>
                  <a:pt x="5630" y="21600"/>
                </a:cubicBezTo>
                <a:lnTo>
                  <a:pt x="15947" y="21600"/>
                </a:lnTo>
                <a:cubicBezTo>
                  <a:pt x="17586" y="21600"/>
                  <a:pt x="18406" y="21600"/>
                  <a:pt x="19276" y="21420"/>
                </a:cubicBezTo>
                <a:cubicBezTo>
                  <a:pt x="20228" y="21194"/>
                  <a:pt x="20977" y="20706"/>
                  <a:pt x="21324" y="20085"/>
                </a:cubicBezTo>
                <a:cubicBezTo>
                  <a:pt x="21600" y="19518"/>
                  <a:pt x="21600" y="18982"/>
                  <a:pt x="21600" y="17930"/>
                </a:cubicBezTo>
                <a:lnTo>
                  <a:pt x="21600" y="3685"/>
                </a:lnTo>
                <a:cubicBezTo>
                  <a:pt x="21600" y="2617"/>
                  <a:pt x="21600" y="2082"/>
                  <a:pt x="21324" y="1515"/>
                </a:cubicBezTo>
                <a:cubicBezTo>
                  <a:pt x="20977" y="894"/>
                  <a:pt x="20228" y="406"/>
                  <a:pt x="19276" y="180"/>
                </a:cubicBezTo>
                <a:cubicBezTo>
                  <a:pt x="18406" y="0"/>
                  <a:pt x="17583" y="0"/>
                  <a:pt x="15970" y="0"/>
                </a:cubicBezTo>
                <a:lnTo>
                  <a:pt x="563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022" name="All of these problems are NP-complete; they are manifestations of the same really hard problem."/>
          <p:cNvSpPr txBox="1"/>
          <p:nvPr/>
        </p:nvSpPr>
        <p:spPr>
          <a:xfrm>
            <a:off x="6007468" y="8123766"/>
            <a:ext cx="6451601" cy="109550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03200" tIns="203200" rIns="203200" bIns="203200">
            <a:spAutoFit/>
          </a:bodyPr>
          <a:lstStyle/>
          <a:p>
            <a:pPr>
              <a:lnSpc>
                <a:spcPts val="2800"/>
              </a:lnSpc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All of these problems are </a:t>
            </a:r>
            <a:r>
              <a:rPr b="1">
                <a:latin typeface="Lucida Grande"/>
                <a:ea typeface="Lucida Grande"/>
                <a:cs typeface="Lucida Grande"/>
                <a:sym typeface="Lucida Grande"/>
              </a:rPr>
              <a:t>NP</a:t>
            </a:r>
            <a:r>
              <a:t>-complete; they are manifestations of the same really hard problem.</a:t>
            </a:r>
          </a:p>
        </p:txBody>
      </p:sp>
      <p:pic>
        <p:nvPicPr>
          <p:cNvPr id="1023" name="image39.jpg" descr="image39.jpg"/>
          <p:cNvPicPr>
            <a:picLocks/>
          </p:cNvPicPr>
          <p:nvPr/>
        </p:nvPicPr>
        <p:blipFill>
          <a:blip r:embed="rId4"/>
          <a:srcRect r="7" b="16322"/>
          <a:stretch>
            <a:fillRect/>
          </a:stretch>
        </p:blipFill>
        <p:spPr>
          <a:xfrm>
            <a:off x="8446299" y="1520331"/>
            <a:ext cx="1096170" cy="1720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40" y="0"/>
                </a:moveTo>
                <a:cubicBezTo>
                  <a:pt x="4089" y="0"/>
                  <a:pt x="3252" y="1"/>
                  <a:pt x="2370" y="179"/>
                </a:cubicBezTo>
                <a:cubicBezTo>
                  <a:pt x="1399" y="405"/>
                  <a:pt x="635" y="891"/>
                  <a:pt x="282" y="1510"/>
                </a:cubicBezTo>
                <a:cubicBezTo>
                  <a:pt x="0" y="2076"/>
                  <a:pt x="0" y="2610"/>
                  <a:pt x="0" y="3658"/>
                </a:cubicBezTo>
                <a:lnTo>
                  <a:pt x="0" y="17927"/>
                </a:lnTo>
                <a:cubicBezTo>
                  <a:pt x="0" y="18992"/>
                  <a:pt x="0" y="19524"/>
                  <a:pt x="282" y="20090"/>
                </a:cubicBezTo>
                <a:cubicBezTo>
                  <a:pt x="635" y="20709"/>
                  <a:pt x="1399" y="21195"/>
                  <a:pt x="2370" y="21421"/>
                </a:cubicBezTo>
                <a:cubicBezTo>
                  <a:pt x="3257" y="21600"/>
                  <a:pt x="4095" y="21600"/>
                  <a:pt x="5740" y="21600"/>
                </a:cubicBezTo>
                <a:lnTo>
                  <a:pt x="15836" y="21600"/>
                </a:lnTo>
                <a:cubicBezTo>
                  <a:pt x="17507" y="21600"/>
                  <a:pt x="18343" y="21600"/>
                  <a:pt x="19230" y="21421"/>
                </a:cubicBezTo>
                <a:cubicBezTo>
                  <a:pt x="20201" y="21195"/>
                  <a:pt x="20965" y="20709"/>
                  <a:pt x="21318" y="20090"/>
                </a:cubicBezTo>
                <a:cubicBezTo>
                  <a:pt x="21600" y="19524"/>
                  <a:pt x="21600" y="18990"/>
                  <a:pt x="21600" y="17942"/>
                </a:cubicBezTo>
                <a:lnTo>
                  <a:pt x="21600" y="3673"/>
                </a:lnTo>
                <a:cubicBezTo>
                  <a:pt x="21600" y="2608"/>
                  <a:pt x="21600" y="2076"/>
                  <a:pt x="21318" y="1510"/>
                </a:cubicBezTo>
                <a:cubicBezTo>
                  <a:pt x="20965" y="891"/>
                  <a:pt x="20201" y="405"/>
                  <a:pt x="19230" y="179"/>
                </a:cubicBezTo>
                <a:cubicBezTo>
                  <a:pt x="18343" y="0"/>
                  <a:pt x="17505" y="0"/>
                  <a:pt x="15860" y="0"/>
                </a:cubicBezTo>
                <a:lnTo>
                  <a:pt x="574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024" name="image40.jpg" descr="image40.jpg"/>
          <p:cNvPicPr>
            <a:picLocks/>
          </p:cNvPicPr>
          <p:nvPr/>
        </p:nvPicPr>
        <p:blipFill>
          <a:blip r:embed="rId5"/>
          <a:srcRect l="17516" r="32139" b="15315"/>
          <a:stretch>
            <a:fillRect/>
          </a:stretch>
        </p:blipFill>
        <p:spPr>
          <a:xfrm>
            <a:off x="9777015" y="1511300"/>
            <a:ext cx="1070770" cy="1720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76" y="0"/>
                </a:moveTo>
                <a:cubicBezTo>
                  <a:pt x="4186" y="0"/>
                  <a:pt x="3329" y="1"/>
                  <a:pt x="2426" y="179"/>
                </a:cubicBezTo>
                <a:cubicBezTo>
                  <a:pt x="1432" y="404"/>
                  <a:pt x="650" y="891"/>
                  <a:pt x="288" y="1509"/>
                </a:cubicBezTo>
                <a:cubicBezTo>
                  <a:pt x="0" y="2075"/>
                  <a:pt x="0" y="2609"/>
                  <a:pt x="0" y="3656"/>
                </a:cubicBezTo>
                <a:lnTo>
                  <a:pt x="0" y="17929"/>
                </a:lnTo>
                <a:cubicBezTo>
                  <a:pt x="0" y="18993"/>
                  <a:pt x="0" y="19520"/>
                  <a:pt x="288" y="20086"/>
                </a:cubicBezTo>
                <a:cubicBezTo>
                  <a:pt x="650" y="20704"/>
                  <a:pt x="1432" y="21196"/>
                  <a:pt x="2426" y="21421"/>
                </a:cubicBezTo>
                <a:cubicBezTo>
                  <a:pt x="3334" y="21600"/>
                  <a:pt x="4192" y="21600"/>
                  <a:pt x="5876" y="21600"/>
                </a:cubicBezTo>
                <a:lnTo>
                  <a:pt x="15700" y="21600"/>
                </a:lnTo>
                <a:cubicBezTo>
                  <a:pt x="17410" y="21600"/>
                  <a:pt x="18266" y="21600"/>
                  <a:pt x="19174" y="21421"/>
                </a:cubicBezTo>
                <a:cubicBezTo>
                  <a:pt x="20168" y="21196"/>
                  <a:pt x="20950" y="20704"/>
                  <a:pt x="21312" y="20086"/>
                </a:cubicBezTo>
                <a:cubicBezTo>
                  <a:pt x="21600" y="19520"/>
                  <a:pt x="21600" y="18991"/>
                  <a:pt x="21600" y="17944"/>
                </a:cubicBezTo>
                <a:lnTo>
                  <a:pt x="21600" y="3671"/>
                </a:lnTo>
                <a:cubicBezTo>
                  <a:pt x="21600" y="2607"/>
                  <a:pt x="21600" y="2075"/>
                  <a:pt x="21312" y="1509"/>
                </a:cubicBezTo>
                <a:cubicBezTo>
                  <a:pt x="20950" y="891"/>
                  <a:pt x="20168" y="404"/>
                  <a:pt x="19174" y="179"/>
                </a:cubicBezTo>
                <a:cubicBezTo>
                  <a:pt x="18266" y="0"/>
                  <a:pt x="17408" y="0"/>
                  <a:pt x="15724" y="0"/>
                </a:cubicBezTo>
                <a:lnTo>
                  <a:pt x="5876" y="0"/>
                </a:lnTo>
                <a:close/>
              </a:path>
            </a:pathLst>
          </a:custGeom>
          <a:ln w="12700"/>
        </p:spPr>
      </p:pic>
    </p:spTree>
    <p:extLst>
      <p:ext uri="{BB962C8B-B14F-4D97-AF65-F5344CB8AC3E}">
        <p14:creationId xmlns:p14="http://schemas.microsoft.com/office/powerpoint/2010/main" val="8334667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Line"/>
          <p:cNvSpPr/>
          <p:nvPr/>
        </p:nvSpPr>
        <p:spPr>
          <a:xfrm flipV="1">
            <a:off x="825500" y="990572"/>
            <a:ext cx="11366500" cy="2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lnSpc>
                <a:spcPct val="100000"/>
              </a:lnSpc>
              <a:buClrTx/>
              <a:buFontTx/>
              <a:tabLst/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1" name="Poly-time redu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Poly-time reductions</a:t>
            </a:r>
          </a:p>
        </p:txBody>
      </p:sp>
      <p:sp>
        <p:nvSpPr>
          <p:cNvPr id="202" name="Desiderata′.  Suppose we could solve problem Y in polynomial time. What else could we solve in polynomial tim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Desiderata′.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Suppose we could solve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in polynomial time.</a:t>
            </a:r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What else could we solve in polynomial time?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Reduction.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polynomial-time (Cook) reduces to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if arbitrary instances of problem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using:</a:t>
            </a:r>
          </a:p>
          <a:p>
            <a:pPr lvl="1"/>
            <a:r>
              <a:t>Polynomial number of standard computational steps, plus</a:t>
            </a:r>
          </a:p>
          <a:p>
            <a:pPr lvl="1"/>
            <a:r>
              <a:t>Polynomial number of calls to oracle that solves problem </a:t>
            </a:r>
            <a:r>
              <a:rPr i="1"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t>.</a:t>
            </a:r>
            <a:br/>
            <a:br/>
            <a:endParaRPr/>
          </a:p>
          <a:p>
            <a:r>
              <a:t>Notation. 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 </a:t>
            </a:r>
          </a:p>
          <a:p>
            <a:b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t>Note.  </a:t>
            </a:r>
            <a:r>
              <a:rPr>
                <a:solidFill>
                  <a:srgbClr val="000000"/>
                </a:solidFill>
              </a:rPr>
              <a:t>We pay for time to write down instances of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sent to oracle  </a:t>
            </a:r>
            <a: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  <a:t>Þ</a:t>
            </a:r>
            <a:br>
              <a:rPr>
                <a:solidFill>
                  <a:srgbClr val="000000"/>
                </a:solidFill>
                <a:latin typeface="Symbol"/>
                <a:ea typeface="Symbol"/>
                <a:cs typeface="Symbol"/>
                <a:sym typeface="Symbol"/>
              </a:rPr>
            </a:br>
            <a:r>
              <a:rPr>
                <a:solidFill>
                  <a:srgbClr val="000000"/>
                </a:solidFill>
              </a:rPr>
              <a:t>instances of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</a:rPr>
              <a:t> must be of polynomial size. </a:t>
            </a:r>
          </a:p>
          <a:p>
            <a:br>
              <a:rPr>
                <a:solidFill>
                  <a:srgbClr val="000000"/>
                </a:solidFill>
              </a:rPr>
            </a:br>
            <a:r>
              <a:t>Novice mistake.  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Confusing</a:t>
            </a:r>
            <a: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with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≤</a:t>
            </a:r>
            <a:r>
              <a:rPr baseline="-2025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04115" y="9347200"/>
            <a:ext cx="185370" cy="2159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build="p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tractability:  quiz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Intractability:  quiz 1</a:t>
            </a:r>
          </a:p>
        </p:txBody>
      </p:sp>
      <p:sp>
        <p:nvSpPr>
          <p:cNvPr id="208" name="Suppose that X ≤ P Y. Which of the following can we inf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Suppose that </a:t>
            </a:r>
            <a:r>
              <a:rPr b="0" i="1">
                <a:latin typeface="Times"/>
                <a:ea typeface="Times"/>
                <a:cs typeface="Times"/>
                <a:sym typeface="Times"/>
              </a:rPr>
              <a:t>X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>
                <a:latin typeface="Times"/>
                <a:ea typeface="Times"/>
                <a:cs typeface="Times"/>
                <a:sym typeface="Times"/>
              </a:rPr>
              <a:t>≤</a:t>
            </a:r>
            <a:r>
              <a:rPr b="0" baseline="-20250">
                <a:latin typeface="Times"/>
                <a:ea typeface="Times"/>
                <a:cs typeface="Times"/>
                <a:sym typeface="Times"/>
              </a:rPr>
              <a:t> P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 i="1">
                <a:latin typeface="Times"/>
                <a:ea typeface="Times"/>
                <a:cs typeface="Times"/>
                <a:sym typeface="Times"/>
              </a:rPr>
              <a:t>Y</a:t>
            </a:r>
            <a:r>
              <a:rPr>
                <a:latin typeface="Times"/>
                <a:ea typeface="Times"/>
                <a:cs typeface="Times"/>
                <a:sym typeface="Times"/>
              </a:rPr>
              <a:t>.</a:t>
            </a:r>
            <a:r>
              <a:t> Which of the following can we infer?</a:t>
            </a:r>
          </a:p>
          <a:p>
            <a:endParaRPr/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polynomial time, then so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 time iff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 be solved in poly time.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cannot be solved in polynomial time, then neither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  <a:endParaRPr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lvl="1">
              <a:defRPr>
                <a:latin typeface="+mn-lt"/>
                <a:ea typeface="+mn-ea"/>
                <a:cs typeface="+mn-cs"/>
                <a:sym typeface="Lucida Sans"/>
              </a:defRPr>
            </a:pP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cannot be solved in polynomial time, then neither can </a:t>
            </a:r>
            <a:r>
              <a:rPr b="0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666412" y="9401615"/>
            <a:ext cx="210770" cy="2413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10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50800">
            <a:solidFill>
              <a:srgbClr val="8D3124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  <p:sp>
        <p:nvSpPr>
          <p:cNvPr id="211" name="Rounded Rectangle"/>
          <p:cNvSpPr/>
          <p:nvPr/>
        </p:nvSpPr>
        <p:spPr>
          <a:xfrm>
            <a:off x="1054100" y="3746500"/>
            <a:ext cx="609600" cy="609600"/>
          </a:xfrm>
          <a:prstGeom prst="roundRect">
            <a:avLst>
              <a:gd name="adj" fmla="val 31250"/>
            </a:avLst>
          </a:prstGeom>
          <a:ln w="152400">
            <a:solidFill>
              <a:srgbClr val="FBE8E5"/>
            </a:solidFill>
          </a:ln>
        </p:spPr>
        <p:txBody>
          <a:bodyPr lIns="203200" tIns="203200" rIns="203200" bIns="203200"/>
          <a:lstStyle/>
          <a:p>
            <a:pPr marL="7224" marR="7224" algn="l" defTabSz="1295400">
              <a:lnSpc>
                <a:spcPct val="120000"/>
              </a:lnSpc>
              <a:buClrTx/>
              <a:buFontTx/>
              <a:tabLst/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5493">
          <a:alpha val="5000"/>
        </a:srgbClr>
      </a:dk1>
      <a:lt1>
        <a:srgbClr val="8D3124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Lucida Sans"/>
        <a:ea typeface="Lucida Sans"/>
        <a:cs typeface="Lucida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61411" marR="61411" indent="0" algn="l" defTabSz="457200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D312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449492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1600" b="0" i="0" u="none" strike="noStrike" cap="none" spc="0" normalizeH="0" baseline="0">
            <a:ln>
              <a:noFill/>
            </a:ln>
            <a:solidFill>
              <a:srgbClr val="8D3124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Lucida Sans"/>
        <a:ea typeface="Lucida Sans"/>
        <a:cs typeface="Lucida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61411" marR="61411" indent="0" algn="l" defTabSz="457200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D312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449492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Lucida Sans"/>
          <a:buNone/>
          <a:tabLst>
            <a:tab pos="1066800" algn="l"/>
          </a:tabLst>
          <a:defRPr kumimoji="0" sz="1600" b="0" i="0" u="none" strike="noStrike" cap="none" spc="0" normalizeH="0" baseline="0">
            <a:ln>
              <a:noFill/>
            </a:ln>
            <a:solidFill>
              <a:srgbClr val="8D3124"/>
            </a:solidFill>
            <a:effectLst/>
            <a:uFillTx/>
            <a:latin typeface="+mn-lt"/>
            <a:ea typeface="+mn-ea"/>
            <a:cs typeface="+mn-cs"/>
            <a:sym typeface="Lucida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7894</Words>
  <Application>Microsoft Macintosh PowerPoint</Application>
  <PresentationFormat>Custom</PresentationFormat>
  <Paragraphs>947</Paragraphs>
  <Slides>76</Slides>
  <Notes>35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Apple Color Emoji</vt:lpstr>
      <vt:lpstr>Arial</vt:lpstr>
      <vt:lpstr>Futura</vt:lpstr>
      <vt:lpstr>Futura Heavy</vt:lpstr>
      <vt:lpstr>Futura Medium</vt:lpstr>
      <vt:lpstr>Lucida Grande</vt:lpstr>
      <vt:lpstr>Lucida Sans</vt:lpstr>
      <vt:lpstr>Symbol</vt:lpstr>
      <vt:lpstr>Times</vt:lpstr>
      <vt:lpstr>White</vt:lpstr>
      <vt:lpstr>PowerPoint Presentation</vt:lpstr>
      <vt:lpstr>Reductions, P and NP</vt:lpstr>
      <vt:lpstr>Algorithm design patterns and antipatterns</vt:lpstr>
      <vt:lpstr>Classify problems according to computational requirements</vt:lpstr>
      <vt:lpstr>Classify problems according to computational requirements</vt:lpstr>
      <vt:lpstr>Classify problems</vt:lpstr>
      <vt:lpstr>Poly-time reductions</vt:lpstr>
      <vt:lpstr>Poly-time reductions</vt:lpstr>
      <vt:lpstr>Intractability:  quiz 1</vt:lpstr>
      <vt:lpstr>Poly-time reductions</vt:lpstr>
      <vt:lpstr>Reductions, P and NP</vt:lpstr>
      <vt:lpstr>Independent set</vt:lpstr>
      <vt:lpstr>Vertex cover</vt:lpstr>
      <vt:lpstr>Intractability:  quiz 2</vt:lpstr>
      <vt:lpstr>Vertex cover and independent set reduce to one another</vt:lpstr>
      <vt:lpstr>Vertex cover and independent set reduce to one another</vt:lpstr>
      <vt:lpstr>Vertex cover and independent set reduce to one another</vt:lpstr>
      <vt:lpstr>Set cover</vt:lpstr>
      <vt:lpstr>Intractability:  quiz 3</vt:lpstr>
      <vt:lpstr>Vertex cover reduces to set cover</vt:lpstr>
      <vt:lpstr>Vertex cover reduces to set cover</vt:lpstr>
      <vt:lpstr>Vertex cover reduces to set cover</vt:lpstr>
      <vt:lpstr>Reductions, P and NP</vt:lpstr>
      <vt:lpstr>Satisfiability</vt:lpstr>
      <vt:lpstr>Satisfiability is hard</vt:lpstr>
      <vt:lpstr>3-satisfiability reduces to independent set</vt:lpstr>
      <vt:lpstr>3-satisfiability reduces to independent set</vt:lpstr>
      <vt:lpstr>3-satisfiability reduces to independent set</vt:lpstr>
      <vt:lpstr>Review</vt:lpstr>
      <vt:lpstr>Decision, search, and optimization problems</vt:lpstr>
      <vt:lpstr>Search problems vs. decision problems</vt:lpstr>
      <vt:lpstr>Optimization problems vs. search problems</vt:lpstr>
      <vt:lpstr>Reductions, P and NP</vt:lpstr>
      <vt:lpstr>3-colorability</vt:lpstr>
      <vt:lpstr>Intractability:  quiz 4</vt:lpstr>
      <vt:lpstr>Application:  register allocation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3-satisfiability reduces to 3-colorability</vt:lpstr>
      <vt:lpstr>Poly-time reductions</vt:lpstr>
      <vt:lpstr>Karp’s 20 poly-time reductions from satisfiability</vt:lpstr>
      <vt:lpstr>Reductions, P and NP</vt:lpstr>
      <vt:lpstr>P</vt:lpstr>
      <vt:lpstr>NP</vt:lpstr>
      <vt:lpstr>Certifiers and certificates:  satisfiability</vt:lpstr>
      <vt:lpstr>Intractability:  quiz 5</vt:lpstr>
      <vt:lpstr>Intractability:  quiz 6</vt:lpstr>
      <vt:lpstr>Significance of NP</vt:lpstr>
      <vt:lpstr>P, NP, and EXP</vt:lpstr>
      <vt:lpstr>The main question:  P vs. NP</vt:lpstr>
      <vt:lpstr>The main question:  P vs. NP</vt:lpstr>
      <vt:lpstr>Possible outcomes</vt:lpstr>
      <vt:lpstr>Possible outcomes</vt:lpstr>
      <vt:lpstr>Possible outcomes</vt:lpstr>
      <vt:lpstr>Other possible outcomes</vt:lpstr>
      <vt:lpstr>Millennium prize</vt:lpstr>
      <vt:lpstr>Reductions, P and NP</vt:lpstr>
      <vt:lpstr>Polynomial transformations</vt:lpstr>
      <vt:lpstr>NP-complete</vt:lpstr>
      <vt:lpstr>Circuit satisfiability</vt:lpstr>
      <vt:lpstr>The “first” NP-complete problem</vt:lpstr>
      <vt:lpstr>The “first” NP-complete problem</vt:lpstr>
      <vt:lpstr>The “first” NP-complete problem</vt:lpstr>
      <vt:lpstr>Example</vt:lpstr>
      <vt:lpstr>Establishing NP-completeness</vt:lpstr>
      <vt:lpstr>Reductions:  quiz 7</vt:lpstr>
      <vt:lpstr>3-satisfiability is NP-complete</vt:lpstr>
      <vt:lpstr>3-satisfiability is NP-complete</vt:lpstr>
      <vt:lpstr>3-satisfiability is NP-complete</vt:lpstr>
      <vt:lpstr>3-satisfiability is NP-complete</vt:lpstr>
      <vt:lpstr>Implications of Karp</vt:lpstr>
      <vt:lpstr>Implications of Cook–Levin</vt:lpstr>
      <vt:lpstr>Implications of Karp + Cook–Levin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8.  Intractability I</dc:title>
  <dc:creator>Steven</dc:creator>
  <cp:lastModifiedBy>DJ</cp:lastModifiedBy>
  <cp:revision>18</cp:revision>
  <dcterms:modified xsi:type="dcterms:W3CDTF">2022-12-14T01:59:32Z</dcterms:modified>
</cp:coreProperties>
</file>